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65" r:id="rId10"/>
    <p:sldId id="266" r:id="rId11"/>
    <p:sldId id="268" r:id="rId12"/>
    <p:sldId id="269" r:id="rId13"/>
    <p:sldId id="270" r:id="rId14"/>
    <p:sldId id="272" r:id="rId15"/>
    <p:sldId id="273" r:id="rId16"/>
    <p:sldId id="271" r:id="rId17"/>
    <p:sldId id="267" r:id="rId18"/>
    <p:sldId id="274" r:id="rId19"/>
    <p:sldId id="264" r:id="rId20"/>
    <p:sldId id="275" r:id="rId21"/>
    <p:sldId id="276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F49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980"/>
    <p:restoredTop sz="94630"/>
  </p:normalViewPr>
  <p:slideViewPr>
    <p:cSldViewPr snapToGrid="0" snapToObjects="1">
      <p:cViewPr>
        <p:scale>
          <a:sx n="70" d="100"/>
          <a:sy n="70" d="100"/>
        </p:scale>
        <p:origin x="1464" y="6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9EFA9F-FE5E-6E46-9684-FE5338FBA72B}" type="datetimeFigureOut">
              <a:rPr lang="en-US" smtClean="0"/>
              <a:t>6/22/17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FF0DA-D4DA-F84E-9396-3233276EAB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4771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9EFA9F-FE5E-6E46-9684-FE5338FBA72B}" type="datetimeFigureOut">
              <a:rPr lang="en-US" smtClean="0"/>
              <a:t>6/22/17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FF0DA-D4DA-F84E-9396-3233276EAB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3607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9EFA9F-FE5E-6E46-9684-FE5338FBA72B}" type="datetimeFigureOut">
              <a:rPr lang="en-US" smtClean="0"/>
              <a:t>6/22/17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FF0DA-D4DA-F84E-9396-3233276EAB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3691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9EFA9F-FE5E-6E46-9684-FE5338FBA72B}" type="datetimeFigureOut">
              <a:rPr lang="en-US" smtClean="0"/>
              <a:t>6/22/17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FF0DA-D4DA-F84E-9396-3233276EAB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571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9EFA9F-FE5E-6E46-9684-FE5338FBA72B}" type="datetimeFigureOut">
              <a:rPr lang="en-US" smtClean="0"/>
              <a:t>6/22/17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FF0DA-D4DA-F84E-9396-3233276EAB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5187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9EFA9F-FE5E-6E46-9684-FE5338FBA72B}" type="datetimeFigureOut">
              <a:rPr lang="en-US" smtClean="0"/>
              <a:t>6/22/17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FF0DA-D4DA-F84E-9396-3233276EAB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3364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9EFA9F-FE5E-6E46-9684-FE5338FBA72B}" type="datetimeFigureOut">
              <a:rPr lang="en-US" smtClean="0"/>
              <a:t>6/22/17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FF0DA-D4DA-F84E-9396-3233276EAB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802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9EFA9F-FE5E-6E46-9684-FE5338FBA72B}" type="datetimeFigureOut">
              <a:rPr lang="en-US" smtClean="0"/>
              <a:t>6/22/17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FF0DA-D4DA-F84E-9396-3233276EAB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1700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9EFA9F-FE5E-6E46-9684-FE5338FBA72B}" type="datetimeFigureOut">
              <a:rPr lang="en-US" smtClean="0"/>
              <a:t>6/22/17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FF0DA-D4DA-F84E-9396-3233276EAB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0001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9EFA9F-FE5E-6E46-9684-FE5338FBA72B}" type="datetimeFigureOut">
              <a:rPr lang="en-US" smtClean="0"/>
              <a:t>6/22/17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FF0DA-D4DA-F84E-9396-3233276EAB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0473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9EFA9F-FE5E-6E46-9684-FE5338FBA72B}" type="datetimeFigureOut">
              <a:rPr lang="en-US" smtClean="0"/>
              <a:t>6/22/17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FF0DA-D4DA-F84E-9396-3233276EAB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304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9EFA9F-FE5E-6E46-9684-FE5338FBA72B}" type="datetimeFigureOut">
              <a:rPr lang="en-US" smtClean="0"/>
              <a:t>6/22/17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BFF0DA-D4DA-F84E-9396-3233276EAB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6016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tiff"/><Relationship Id="rId5" Type="http://schemas.openxmlformats.org/officeDocument/2006/relationships/image" Target="../media/image4.tiff"/><Relationship Id="rId6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1163784" y="678873"/>
            <a:ext cx="1440873" cy="1440872"/>
          </a:xfrm>
          <a:prstGeom prst="ellipse">
            <a:avLst/>
          </a:prstGeom>
          <a:ln w="5715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ysClr val="windowText" lastClr="000000"/>
                </a:solidFill>
              </a:rPr>
              <a:t>Party A</a:t>
            </a:r>
          </a:p>
        </p:txBody>
      </p:sp>
      <p:sp>
        <p:nvSpPr>
          <p:cNvPr id="5" name="Oval 4"/>
          <p:cNvSpPr/>
          <p:nvPr/>
        </p:nvSpPr>
        <p:spPr>
          <a:xfrm>
            <a:off x="1163784" y="3771324"/>
            <a:ext cx="1440873" cy="1440872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ysClr val="windowText" lastClr="000000"/>
                </a:solidFill>
              </a:rPr>
              <a:t>Party C</a:t>
            </a:r>
          </a:p>
        </p:txBody>
      </p:sp>
      <p:sp>
        <p:nvSpPr>
          <p:cNvPr id="6" name="Oval 5"/>
          <p:cNvSpPr/>
          <p:nvPr/>
        </p:nvSpPr>
        <p:spPr>
          <a:xfrm>
            <a:off x="4045528" y="3771324"/>
            <a:ext cx="1440873" cy="1440872"/>
          </a:xfrm>
          <a:prstGeom prst="ellipse">
            <a:avLst/>
          </a:prstGeom>
          <a:ln w="571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ysClr val="windowText" lastClr="000000"/>
                </a:solidFill>
              </a:rPr>
              <a:t>Party D</a:t>
            </a:r>
          </a:p>
        </p:txBody>
      </p:sp>
      <p:sp>
        <p:nvSpPr>
          <p:cNvPr id="7" name="Oval 6"/>
          <p:cNvSpPr/>
          <p:nvPr/>
        </p:nvSpPr>
        <p:spPr>
          <a:xfrm>
            <a:off x="4045529" y="678873"/>
            <a:ext cx="1440873" cy="1440872"/>
          </a:xfrm>
          <a:prstGeom prst="ellipse">
            <a:avLst/>
          </a:prstGeom>
          <a:ln w="571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ysClr val="windowText" lastClr="000000"/>
                </a:solidFill>
              </a:rPr>
              <a:t>Party B</a:t>
            </a:r>
          </a:p>
        </p:txBody>
      </p:sp>
      <p:cxnSp>
        <p:nvCxnSpPr>
          <p:cNvPr id="10" name="Straight Arrow Connector 9"/>
          <p:cNvCxnSpPr>
            <a:stCxn id="4" idx="6"/>
            <a:endCxn id="7" idx="2"/>
          </p:cNvCxnSpPr>
          <p:nvPr/>
        </p:nvCxnSpPr>
        <p:spPr>
          <a:xfrm>
            <a:off x="2604657" y="1399309"/>
            <a:ext cx="1440873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7" idx="4"/>
            <a:endCxn id="6" idx="0"/>
          </p:cNvCxnSpPr>
          <p:nvPr/>
        </p:nvCxnSpPr>
        <p:spPr>
          <a:xfrm flipH="1">
            <a:off x="4765963" y="2119745"/>
            <a:ext cx="3" cy="1651579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5" idx="6"/>
            <a:endCxn id="7" idx="2"/>
          </p:cNvCxnSpPr>
          <p:nvPr/>
        </p:nvCxnSpPr>
        <p:spPr>
          <a:xfrm flipV="1">
            <a:off x="2604657" y="1399309"/>
            <a:ext cx="1440873" cy="3092451"/>
          </a:xfrm>
          <a:prstGeom prst="straightConnector1">
            <a:avLst/>
          </a:prstGeom>
          <a:ln w="571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4" idx="4"/>
            <a:endCxn id="5" idx="0"/>
          </p:cNvCxnSpPr>
          <p:nvPr/>
        </p:nvCxnSpPr>
        <p:spPr>
          <a:xfrm>
            <a:off x="1884219" y="2119745"/>
            <a:ext cx="0" cy="1651579"/>
          </a:xfrm>
          <a:prstGeom prst="straightConnector1">
            <a:avLst/>
          </a:prstGeom>
          <a:ln w="57150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4" idx="6"/>
            <a:endCxn id="6" idx="2"/>
          </p:cNvCxnSpPr>
          <p:nvPr/>
        </p:nvCxnSpPr>
        <p:spPr>
          <a:xfrm>
            <a:off x="2604657" y="1399309"/>
            <a:ext cx="1440871" cy="3092451"/>
          </a:xfrm>
          <a:prstGeom prst="straightConnector1">
            <a:avLst/>
          </a:prstGeom>
          <a:ln w="57150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6" idx="2"/>
            <a:endCxn id="5" idx="6"/>
          </p:cNvCxnSpPr>
          <p:nvPr/>
        </p:nvCxnSpPr>
        <p:spPr>
          <a:xfrm flipH="1">
            <a:off x="2604657" y="4491760"/>
            <a:ext cx="1440871" cy="0"/>
          </a:xfrm>
          <a:prstGeom prst="straightConnector1">
            <a:avLst/>
          </a:prstGeom>
          <a:ln w="57150">
            <a:solidFill>
              <a:schemeClr val="accent4">
                <a:lumMod val="60000"/>
                <a:lumOff val="4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/>
          <p:cNvSpPr/>
          <p:nvPr/>
        </p:nvSpPr>
        <p:spPr>
          <a:xfrm>
            <a:off x="6571676" y="678873"/>
            <a:ext cx="1440873" cy="1440872"/>
          </a:xfrm>
          <a:prstGeom prst="ellipse">
            <a:avLst/>
          </a:prstGeom>
          <a:ln w="5715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ysClr val="windowText" lastClr="000000"/>
                </a:solidFill>
              </a:rPr>
              <a:t>Party A</a:t>
            </a:r>
          </a:p>
        </p:txBody>
      </p:sp>
      <p:sp>
        <p:nvSpPr>
          <p:cNvPr id="31" name="Oval 30"/>
          <p:cNvSpPr/>
          <p:nvPr/>
        </p:nvSpPr>
        <p:spPr>
          <a:xfrm>
            <a:off x="6571676" y="3712828"/>
            <a:ext cx="1440873" cy="1440872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ysClr val="windowText" lastClr="000000"/>
                </a:solidFill>
              </a:rPr>
              <a:t>Party C</a:t>
            </a:r>
          </a:p>
        </p:txBody>
      </p:sp>
      <p:sp>
        <p:nvSpPr>
          <p:cNvPr id="32" name="Oval 31"/>
          <p:cNvSpPr/>
          <p:nvPr/>
        </p:nvSpPr>
        <p:spPr>
          <a:xfrm>
            <a:off x="9949101" y="3712828"/>
            <a:ext cx="1440873" cy="1440872"/>
          </a:xfrm>
          <a:prstGeom prst="ellipse">
            <a:avLst/>
          </a:prstGeom>
          <a:ln w="571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ysClr val="windowText" lastClr="000000"/>
                </a:solidFill>
              </a:rPr>
              <a:t>Party D</a:t>
            </a:r>
          </a:p>
        </p:txBody>
      </p:sp>
      <p:sp>
        <p:nvSpPr>
          <p:cNvPr id="33" name="Oval 32"/>
          <p:cNvSpPr/>
          <p:nvPr/>
        </p:nvSpPr>
        <p:spPr>
          <a:xfrm>
            <a:off x="9949100" y="678873"/>
            <a:ext cx="1440873" cy="1440872"/>
          </a:xfrm>
          <a:prstGeom prst="ellipse">
            <a:avLst/>
          </a:prstGeom>
          <a:ln w="571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ysClr val="windowText" lastClr="000000"/>
                </a:solidFill>
              </a:rPr>
              <a:t>Party B</a:t>
            </a:r>
          </a:p>
        </p:txBody>
      </p:sp>
      <p:cxnSp>
        <p:nvCxnSpPr>
          <p:cNvPr id="34" name="Straight Arrow Connector 33"/>
          <p:cNvCxnSpPr>
            <a:stCxn id="33" idx="3"/>
            <a:endCxn id="74" idx="7"/>
          </p:cNvCxnSpPr>
          <p:nvPr/>
        </p:nvCxnSpPr>
        <p:spPr>
          <a:xfrm flipH="1">
            <a:off x="9820263" y="1908736"/>
            <a:ext cx="339847" cy="491105"/>
          </a:xfrm>
          <a:prstGeom prst="straightConnector1">
            <a:avLst/>
          </a:prstGeom>
          <a:ln w="57150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31" idx="7"/>
            <a:endCxn id="74" idx="3"/>
          </p:cNvCxnSpPr>
          <p:nvPr/>
        </p:nvCxnSpPr>
        <p:spPr>
          <a:xfrm flipV="1">
            <a:off x="7801537" y="3418690"/>
            <a:ext cx="378335" cy="505151"/>
          </a:xfrm>
          <a:prstGeom prst="straightConnector1">
            <a:avLst/>
          </a:prstGeom>
          <a:ln w="571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30" idx="5"/>
            <a:endCxn id="74" idx="1"/>
          </p:cNvCxnSpPr>
          <p:nvPr/>
        </p:nvCxnSpPr>
        <p:spPr>
          <a:xfrm>
            <a:off x="7801537" y="1908736"/>
            <a:ext cx="378335" cy="491105"/>
          </a:xfrm>
          <a:prstGeom prst="straightConnector1">
            <a:avLst/>
          </a:prstGeom>
          <a:ln w="57150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32" idx="1"/>
            <a:endCxn id="74" idx="5"/>
          </p:cNvCxnSpPr>
          <p:nvPr/>
        </p:nvCxnSpPr>
        <p:spPr>
          <a:xfrm flipH="1" flipV="1">
            <a:off x="9820265" y="3418690"/>
            <a:ext cx="339847" cy="505151"/>
          </a:xfrm>
          <a:prstGeom prst="straightConnector1">
            <a:avLst/>
          </a:prstGeom>
          <a:ln w="57150">
            <a:solidFill>
              <a:schemeClr val="accent4">
                <a:lumMod val="60000"/>
                <a:lumOff val="4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Oval 73"/>
          <p:cNvSpPr/>
          <p:nvPr/>
        </p:nvSpPr>
        <p:spPr>
          <a:xfrm>
            <a:off x="7840133" y="2188828"/>
            <a:ext cx="2319867" cy="1440872"/>
          </a:xfrm>
          <a:prstGeom prst="ellipse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ysClr val="windowText" lastClr="000000"/>
                </a:solidFill>
              </a:rPr>
              <a:t>Central counterparty</a:t>
            </a:r>
          </a:p>
        </p:txBody>
      </p:sp>
      <p:sp>
        <p:nvSpPr>
          <p:cNvPr id="2" name="Rectangle 1"/>
          <p:cNvSpPr/>
          <p:nvPr/>
        </p:nvSpPr>
        <p:spPr>
          <a:xfrm>
            <a:off x="6365763" y="396959"/>
            <a:ext cx="5220000" cy="5220000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731523" y="447179"/>
            <a:ext cx="5220000" cy="5220000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132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351" y="271463"/>
            <a:ext cx="9666447" cy="5794376"/>
          </a:xfrm>
          <a:prstGeom prst="rect">
            <a:avLst/>
          </a:prstGeom>
        </p:spPr>
      </p:pic>
      <p:sp>
        <p:nvSpPr>
          <p:cNvPr id="6" name="Rectangular Callout 5"/>
          <p:cNvSpPr/>
          <p:nvPr/>
        </p:nvSpPr>
        <p:spPr>
          <a:xfrm>
            <a:off x="2509839" y="1557339"/>
            <a:ext cx="6915151" cy="4829175"/>
          </a:xfrm>
          <a:prstGeom prst="wedgeRectCallout">
            <a:avLst>
              <a:gd name="adj1" fmla="val -42321"/>
              <a:gd name="adj2" fmla="val -68528"/>
            </a:avLst>
          </a:prstGeom>
          <a:ln w="412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9957" y="1705504"/>
            <a:ext cx="5494915" cy="4532843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9025949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5264946" y="3676652"/>
            <a:ext cx="2328863" cy="771525"/>
          </a:xfrm>
          <a:prstGeom prst="roundRect">
            <a:avLst/>
          </a:prstGeom>
          <a:ln w="34925"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Beaufort Securities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8301041" y="4529140"/>
            <a:ext cx="2328863" cy="771525"/>
          </a:xfrm>
          <a:prstGeom prst="roundRect">
            <a:avLst/>
          </a:prstGeom>
          <a:ln w="34925"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Bank C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8329614" y="2607471"/>
            <a:ext cx="2328863" cy="771525"/>
          </a:xfrm>
          <a:prstGeom prst="roundRect">
            <a:avLst/>
          </a:prstGeom>
          <a:ln w="34925"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Bank B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8329614" y="685800"/>
            <a:ext cx="2328863" cy="771525"/>
          </a:xfrm>
          <a:prstGeom prst="roundRect">
            <a:avLst/>
          </a:prstGeom>
          <a:ln w="34925"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Bank A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5264946" y="1466852"/>
            <a:ext cx="2328863" cy="771525"/>
          </a:xfrm>
          <a:prstGeom prst="roundRect">
            <a:avLst/>
          </a:prstGeom>
          <a:ln w="34925"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Hargreaves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772718" y="4776790"/>
            <a:ext cx="2328863" cy="771525"/>
          </a:xfrm>
          <a:prstGeom prst="roundRect">
            <a:avLst/>
          </a:prstGeom>
          <a:ln w="31750">
            <a:solidFill>
              <a:srgbClr val="AF49FC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/>
              <a:t>💱 Exchange 💱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772718" y="690564"/>
            <a:ext cx="2328863" cy="771525"/>
          </a:xfrm>
          <a:prstGeom prst="roundRect">
            <a:avLst/>
          </a:prstGeom>
          <a:ln w="31750"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/>
              <a:t>✅ Notary ✅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772718" y="2597944"/>
            <a:ext cx="2328863" cy="771525"/>
          </a:xfrm>
          <a:prstGeom prst="roundRect">
            <a:avLst/>
          </a:prstGeom>
          <a:ln w="31750"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💰 Bank of Corda 💰 </a:t>
            </a:r>
          </a:p>
        </p:txBody>
      </p:sp>
      <p:cxnSp>
        <p:nvCxnSpPr>
          <p:cNvPr id="12" name="Elbow Connector 11"/>
          <p:cNvCxnSpPr>
            <a:stCxn id="5" idx="2"/>
            <a:endCxn id="4" idx="0"/>
          </p:cNvCxnSpPr>
          <p:nvPr/>
        </p:nvCxnSpPr>
        <p:spPr>
          <a:xfrm rot="5400000">
            <a:off x="8918974" y="2032398"/>
            <a:ext cx="1150145" cy="12700"/>
          </a:xfrm>
          <a:prstGeom prst="bentConnector3">
            <a:avLst>
              <a:gd name="adj1" fmla="val 50000"/>
            </a:avLst>
          </a:prstGeom>
          <a:ln w="44450">
            <a:solidFill>
              <a:srgbClr val="00206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Elbow Connector 12"/>
          <p:cNvCxnSpPr>
            <a:stCxn id="5" idx="3"/>
            <a:endCxn id="3" idx="3"/>
          </p:cNvCxnSpPr>
          <p:nvPr/>
        </p:nvCxnSpPr>
        <p:spPr>
          <a:xfrm flipH="1">
            <a:off x="10629902" y="1071563"/>
            <a:ext cx="28575" cy="3843340"/>
          </a:xfrm>
          <a:prstGeom prst="bentConnector3">
            <a:avLst>
              <a:gd name="adj1" fmla="val -2500087"/>
            </a:avLst>
          </a:prstGeom>
          <a:ln w="44450">
            <a:solidFill>
              <a:srgbClr val="00206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/>
          <p:cNvCxnSpPr>
            <a:stCxn id="4" idx="1"/>
            <a:endCxn id="2" idx="3"/>
          </p:cNvCxnSpPr>
          <p:nvPr/>
        </p:nvCxnSpPr>
        <p:spPr>
          <a:xfrm rot="10800000" flipV="1">
            <a:off x="7593809" y="2993234"/>
            <a:ext cx="735807" cy="1069183"/>
          </a:xfrm>
          <a:prstGeom prst="bentConnector3">
            <a:avLst>
              <a:gd name="adj1" fmla="val 63592"/>
            </a:avLst>
          </a:prstGeom>
          <a:ln w="44450">
            <a:solidFill>
              <a:srgbClr val="00206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Elbow Connector 14"/>
          <p:cNvCxnSpPr>
            <a:stCxn id="6" idx="3"/>
            <a:endCxn id="3" idx="1"/>
          </p:cNvCxnSpPr>
          <p:nvPr/>
        </p:nvCxnSpPr>
        <p:spPr>
          <a:xfrm>
            <a:off x="7593808" y="1852616"/>
            <a:ext cx="707232" cy="3062289"/>
          </a:xfrm>
          <a:prstGeom prst="bentConnector3">
            <a:avLst>
              <a:gd name="adj1" fmla="val 66162"/>
            </a:avLst>
          </a:prstGeom>
          <a:ln w="44450">
            <a:solidFill>
              <a:srgbClr val="00206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Elbow Connector 15"/>
          <p:cNvCxnSpPr>
            <a:stCxn id="6" idx="2"/>
            <a:endCxn id="2" idx="0"/>
          </p:cNvCxnSpPr>
          <p:nvPr/>
        </p:nvCxnSpPr>
        <p:spPr>
          <a:xfrm rot="5400000">
            <a:off x="5710239" y="2957515"/>
            <a:ext cx="1438276" cy="12700"/>
          </a:xfrm>
          <a:prstGeom prst="bentConnector3">
            <a:avLst>
              <a:gd name="adj1" fmla="val 50993"/>
            </a:avLst>
          </a:prstGeom>
          <a:ln w="44450">
            <a:solidFill>
              <a:srgbClr val="00206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/>
          <p:nvPr/>
        </p:nvCxnSpPr>
        <p:spPr>
          <a:xfrm flipV="1">
            <a:off x="3101581" y="1821659"/>
            <a:ext cx="2163367" cy="1131093"/>
          </a:xfrm>
          <a:prstGeom prst="bentConnector3">
            <a:avLst/>
          </a:prstGeom>
          <a:ln w="476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Elbow Connector 36"/>
          <p:cNvCxnSpPr>
            <a:stCxn id="10" idx="3"/>
            <a:endCxn id="2" idx="1"/>
          </p:cNvCxnSpPr>
          <p:nvPr/>
        </p:nvCxnSpPr>
        <p:spPr>
          <a:xfrm>
            <a:off x="3101581" y="2983707"/>
            <a:ext cx="2163367" cy="1078708"/>
          </a:xfrm>
          <a:prstGeom prst="bentConnector3">
            <a:avLst/>
          </a:prstGeom>
          <a:ln w="476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Elbow Connector 41"/>
          <p:cNvCxnSpPr>
            <a:stCxn id="8" idx="3"/>
            <a:endCxn id="3" idx="2"/>
          </p:cNvCxnSpPr>
          <p:nvPr/>
        </p:nvCxnSpPr>
        <p:spPr>
          <a:xfrm>
            <a:off x="3101581" y="5162553"/>
            <a:ext cx="6363891" cy="138113"/>
          </a:xfrm>
          <a:prstGeom prst="bentConnector4">
            <a:avLst>
              <a:gd name="adj1" fmla="val 40851"/>
              <a:gd name="adj2" fmla="val 565516"/>
            </a:avLst>
          </a:prstGeom>
          <a:ln w="47625">
            <a:solidFill>
              <a:srgbClr val="AF49F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Elbow Connector 53"/>
          <p:cNvCxnSpPr>
            <a:endCxn id="2" idx="2"/>
          </p:cNvCxnSpPr>
          <p:nvPr/>
        </p:nvCxnSpPr>
        <p:spPr>
          <a:xfrm flipV="1">
            <a:off x="3101580" y="4448178"/>
            <a:ext cx="3327797" cy="700089"/>
          </a:xfrm>
          <a:prstGeom prst="bentConnector2">
            <a:avLst/>
          </a:prstGeom>
          <a:ln w="47625">
            <a:solidFill>
              <a:srgbClr val="AF49F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4427557" y="1276246"/>
            <a:ext cx="7090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💰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4444320" y="3419150"/>
            <a:ext cx="7090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💰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5812119" y="4570635"/>
            <a:ext cx="5950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Apple Color Emoji" charset="0"/>
              </a:rPr>
              <a:t>📄</a:t>
            </a:r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8764870" y="5411217"/>
            <a:ext cx="5950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Apple Color Emoji" charset="0"/>
              </a:rPr>
              <a:t>📄</a:t>
            </a:r>
            <a:endParaRPr lang="en-US" dirty="0"/>
          </a:p>
        </p:txBody>
      </p:sp>
      <p:sp>
        <p:nvSpPr>
          <p:cNvPr id="63" name="TextBox 62"/>
          <p:cNvSpPr txBox="1"/>
          <p:nvPr/>
        </p:nvSpPr>
        <p:spPr>
          <a:xfrm>
            <a:off x="6706834" y="2484122"/>
            <a:ext cx="1210588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Apple Color Emoji" charset="0"/>
              </a:rPr>
              <a:t>📄</a:t>
            </a:r>
            <a:r>
              <a:rPr lang="en-US" sz="4000" dirty="0"/>
              <a:t>💰</a:t>
            </a:r>
          </a:p>
          <a:p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9640990" y="1729266"/>
            <a:ext cx="1210588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Apple Color Emoji" charset="0"/>
              </a:rPr>
              <a:t>📄</a:t>
            </a:r>
            <a:r>
              <a:rPr lang="en-US" sz="4000" dirty="0"/>
              <a:t>💰</a:t>
            </a:r>
          </a:p>
          <a:p>
            <a:endParaRPr lang="en-US" dirty="0"/>
          </a:p>
        </p:txBody>
      </p:sp>
      <p:sp>
        <p:nvSpPr>
          <p:cNvPr id="65" name="TextBox 64"/>
          <p:cNvSpPr txBox="1"/>
          <p:nvPr/>
        </p:nvSpPr>
        <p:spPr>
          <a:xfrm>
            <a:off x="8181326" y="3779287"/>
            <a:ext cx="1210588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Apple Color Emoji" charset="0"/>
              </a:rPr>
              <a:t>📄</a:t>
            </a:r>
            <a:r>
              <a:rPr lang="en-US" sz="4000" dirty="0"/>
              <a:t>💰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34606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1475193" y="2119313"/>
            <a:ext cx="1123948" cy="638176"/>
          </a:xfrm>
          <a:prstGeom prst="roundRect">
            <a:avLst/>
          </a:prstGeom>
          <a:ln w="34925"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Bank A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2901558" y="2119313"/>
            <a:ext cx="1123948" cy="638176"/>
          </a:xfrm>
          <a:prstGeom prst="roundRect">
            <a:avLst/>
          </a:prstGeom>
          <a:ln w="34925"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Bank A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4318399" y="2119313"/>
            <a:ext cx="1123948" cy="638176"/>
          </a:xfrm>
          <a:prstGeom prst="roundRect">
            <a:avLst/>
          </a:prstGeom>
          <a:ln w="34925"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Bank A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1475193" y="3219451"/>
            <a:ext cx="1123948" cy="638176"/>
          </a:xfrm>
          <a:prstGeom prst="roundRect">
            <a:avLst/>
          </a:prstGeom>
          <a:ln w="34925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/>
              <a:t>Customer 1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9553579" y="2119313"/>
            <a:ext cx="1123948" cy="638176"/>
          </a:xfrm>
          <a:prstGeom prst="roundRect">
            <a:avLst/>
          </a:prstGeom>
          <a:ln w="34925"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Bank B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8136738" y="2119313"/>
            <a:ext cx="1123948" cy="638176"/>
          </a:xfrm>
          <a:prstGeom prst="roundRect">
            <a:avLst/>
          </a:prstGeom>
          <a:ln w="34925"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Bank B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6719895" y="2119313"/>
            <a:ext cx="1123948" cy="638176"/>
          </a:xfrm>
          <a:prstGeom prst="roundRect">
            <a:avLst/>
          </a:prstGeom>
          <a:ln w="34925"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Bank B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2901558" y="3219451"/>
            <a:ext cx="1123948" cy="638176"/>
          </a:xfrm>
          <a:prstGeom prst="roundRect">
            <a:avLst/>
          </a:prstGeom>
          <a:ln w="34925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/>
              <a:t>Customer 2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4318399" y="3219451"/>
            <a:ext cx="1123948" cy="638176"/>
          </a:xfrm>
          <a:prstGeom prst="roundRect">
            <a:avLst/>
          </a:prstGeom>
          <a:ln w="34925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/>
              <a:t>Customer 3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6719895" y="3219451"/>
            <a:ext cx="1123948" cy="638176"/>
          </a:xfrm>
          <a:prstGeom prst="roundRect">
            <a:avLst/>
          </a:prstGeom>
          <a:ln w="34925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/>
              <a:t>Customer 4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8136738" y="3219451"/>
            <a:ext cx="1123948" cy="638176"/>
          </a:xfrm>
          <a:prstGeom prst="roundRect">
            <a:avLst/>
          </a:prstGeom>
          <a:ln w="34925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/>
              <a:t>Customer 5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9553579" y="3219451"/>
            <a:ext cx="1123948" cy="638176"/>
          </a:xfrm>
          <a:prstGeom prst="roundRect">
            <a:avLst/>
          </a:prstGeom>
          <a:ln w="34925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/>
              <a:t>Customer 6</a:t>
            </a:r>
          </a:p>
        </p:txBody>
      </p:sp>
      <p:cxnSp>
        <p:nvCxnSpPr>
          <p:cNvPr id="17" name="Straight Connector 16"/>
          <p:cNvCxnSpPr>
            <a:stCxn id="7" idx="0"/>
            <a:endCxn id="4" idx="2"/>
          </p:cNvCxnSpPr>
          <p:nvPr/>
        </p:nvCxnSpPr>
        <p:spPr>
          <a:xfrm flipV="1">
            <a:off x="2037167" y="2757489"/>
            <a:ext cx="0" cy="461963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3463531" y="2757489"/>
            <a:ext cx="0" cy="461963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4880373" y="2757489"/>
            <a:ext cx="0" cy="461963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V="1">
            <a:off x="7314023" y="2757489"/>
            <a:ext cx="0" cy="461963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8716577" y="2757489"/>
            <a:ext cx="0" cy="461963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10133419" y="2757489"/>
            <a:ext cx="0" cy="461963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ounded Rectangle 24"/>
          <p:cNvSpPr/>
          <p:nvPr/>
        </p:nvSpPr>
        <p:spPr>
          <a:xfrm>
            <a:off x="1407329" y="1743077"/>
            <a:ext cx="1247777" cy="3900487"/>
          </a:xfrm>
          <a:prstGeom prst="roundRect">
            <a:avLst/>
          </a:prstGeom>
          <a:gradFill>
            <a:gsLst>
              <a:gs pos="4500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sz="2400" b="1" dirty="0">
                <a:solidFill>
                  <a:schemeClr val="tx1"/>
                </a:solidFill>
              </a:rPr>
              <a:t>Node A1</a:t>
            </a:r>
          </a:p>
        </p:txBody>
      </p:sp>
      <p:sp>
        <p:nvSpPr>
          <p:cNvPr id="27" name="Rounded Rectangle 26"/>
          <p:cNvSpPr/>
          <p:nvPr/>
        </p:nvSpPr>
        <p:spPr>
          <a:xfrm>
            <a:off x="2830121" y="1743077"/>
            <a:ext cx="1247777" cy="3900487"/>
          </a:xfrm>
          <a:prstGeom prst="roundRect">
            <a:avLst/>
          </a:prstGeom>
          <a:gradFill>
            <a:gsLst>
              <a:gs pos="4500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sz="2400" b="1" dirty="0">
                <a:solidFill>
                  <a:schemeClr val="tx1"/>
                </a:solidFill>
              </a:rPr>
              <a:t>Node A2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4232674" y="1743077"/>
            <a:ext cx="1247777" cy="3900487"/>
          </a:xfrm>
          <a:prstGeom prst="roundRect">
            <a:avLst/>
          </a:prstGeom>
          <a:gradFill>
            <a:gsLst>
              <a:gs pos="4500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sz="2400" b="1" dirty="0">
                <a:solidFill>
                  <a:schemeClr val="tx1"/>
                </a:solidFill>
              </a:rPr>
              <a:t>Node A3</a:t>
            </a:r>
          </a:p>
        </p:txBody>
      </p:sp>
      <p:sp>
        <p:nvSpPr>
          <p:cNvPr id="29" name="Rounded Rectangle 28"/>
          <p:cNvSpPr/>
          <p:nvPr/>
        </p:nvSpPr>
        <p:spPr>
          <a:xfrm>
            <a:off x="6656808" y="1743077"/>
            <a:ext cx="1247777" cy="3900487"/>
          </a:xfrm>
          <a:prstGeom prst="roundRect">
            <a:avLst/>
          </a:prstGeom>
          <a:gradFill>
            <a:gsLst>
              <a:gs pos="4500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sz="2400" b="1" dirty="0">
                <a:solidFill>
                  <a:schemeClr val="tx1"/>
                </a:solidFill>
              </a:rPr>
              <a:t>Node B1</a:t>
            </a:r>
          </a:p>
        </p:txBody>
      </p:sp>
      <p:sp>
        <p:nvSpPr>
          <p:cNvPr id="30" name="Rounded Rectangle 29"/>
          <p:cNvSpPr/>
          <p:nvPr/>
        </p:nvSpPr>
        <p:spPr>
          <a:xfrm>
            <a:off x="8090905" y="1743077"/>
            <a:ext cx="1247777" cy="3900487"/>
          </a:xfrm>
          <a:prstGeom prst="roundRect">
            <a:avLst/>
          </a:prstGeom>
          <a:gradFill>
            <a:gsLst>
              <a:gs pos="4500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sz="2400" b="1" dirty="0">
                <a:solidFill>
                  <a:schemeClr val="tx1"/>
                </a:solidFill>
              </a:rPr>
              <a:t>Node B2</a:t>
            </a:r>
          </a:p>
        </p:txBody>
      </p:sp>
      <p:sp>
        <p:nvSpPr>
          <p:cNvPr id="31" name="Rounded Rectangle 30"/>
          <p:cNvSpPr/>
          <p:nvPr/>
        </p:nvSpPr>
        <p:spPr>
          <a:xfrm>
            <a:off x="9491665" y="1743077"/>
            <a:ext cx="1247777" cy="3900487"/>
          </a:xfrm>
          <a:prstGeom prst="roundRect">
            <a:avLst/>
          </a:prstGeom>
          <a:gradFill>
            <a:gsLst>
              <a:gs pos="4500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sz="2400" b="1" dirty="0">
                <a:solidFill>
                  <a:schemeClr val="tx1"/>
                </a:solidFill>
              </a:rPr>
              <a:t>Node B3</a:t>
            </a:r>
          </a:p>
        </p:txBody>
      </p:sp>
      <p:cxnSp>
        <p:nvCxnSpPr>
          <p:cNvPr id="33" name="Curved Connector 32"/>
          <p:cNvCxnSpPr>
            <a:stCxn id="28" idx="0"/>
            <a:endCxn id="70" idx="2"/>
          </p:cNvCxnSpPr>
          <p:nvPr/>
        </p:nvCxnSpPr>
        <p:spPr>
          <a:xfrm rot="16200000" flipV="1">
            <a:off x="3749534" y="636048"/>
            <a:ext cx="811505" cy="1402554"/>
          </a:xfrm>
          <a:prstGeom prst="curvedConnector3">
            <a:avLst>
              <a:gd name="adj1" fmla="val 50000"/>
            </a:avLst>
          </a:prstGeom>
          <a:ln w="47625">
            <a:solidFill>
              <a:srgbClr val="00B05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urved Connector 33"/>
          <p:cNvCxnSpPr>
            <a:stCxn id="27" idx="0"/>
            <a:endCxn id="70" idx="2"/>
          </p:cNvCxnSpPr>
          <p:nvPr/>
        </p:nvCxnSpPr>
        <p:spPr>
          <a:xfrm rot="16200000" flipV="1">
            <a:off x="3048258" y="1337324"/>
            <a:ext cx="811505" cy="1"/>
          </a:xfrm>
          <a:prstGeom prst="curvedConnector3">
            <a:avLst>
              <a:gd name="adj1" fmla="val 50000"/>
            </a:avLst>
          </a:prstGeom>
          <a:ln w="47625">
            <a:solidFill>
              <a:srgbClr val="00B05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urved Connector 37"/>
          <p:cNvCxnSpPr>
            <a:stCxn id="29" idx="0"/>
            <a:endCxn id="71" idx="2"/>
          </p:cNvCxnSpPr>
          <p:nvPr/>
        </p:nvCxnSpPr>
        <p:spPr>
          <a:xfrm rot="5400000" flipH="1" flipV="1">
            <a:off x="7583953" y="628317"/>
            <a:ext cx="811505" cy="1418016"/>
          </a:xfrm>
          <a:prstGeom prst="curvedConnector3">
            <a:avLst>
              <a:gd name="adj1" fmla="val 50000"/>
            </a:avLst>
          </a:prstGeom>
          <a:ln w="47625">
            <a:solidFill>
              <a:srgbClr val="00B05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urved Connector 58"/>
          <p:cNvCxnSpPr>
            <a:stCxn id="70" idx="2"/>
            <a:endCxn id="25" idx="0"/>
          </p:cNvCxnSpPr>
          <p:nvPr/>
        </p:nvCxnSpPr>
        <p:spPr>
          <a:xfrm rot="5400000">
            <a:off x="2336862" y="625929"/>
            <a:ext cx="811505" cy="1422791"/>
          </a:xfrm>
          <a:prstGeom prst="curvedConnector3">
            <a:avLst>
              <a:gd name="adj1" fmla="val 50000"/>
            </a:avLst>
          </a:prstGeom>
          <a:ln w="47625">
            <a:solidFill>
              <a:srgbClr val="00B05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urved Connector 64"/>
          <p:cNvCxnSpPr>
            <a:stCxn id="71" idx="2"/>
            <a:endCxn id="30" idx="0"/>
          </p:cNvCxnSpPr>
          <p:nvPr/>
        </p:nvCxnSpPr>
        <p:spPr>
          <a:xfrm rot="16200000" flipH="1">
            <a:off x="8301001" y="1329283"/>
            <a:ext cx="811505" cy="16081"/>
          </a:xfrm>
          <a:prstGeom prst="curvedConnector3">
            <a:avLst>
              <a:gd name="adj1" fmla="val 50000"/>
            </a:avLst>
          </a:prstGeom>
          <a:ln w="47625">
            <a:solidFill>
              <a:srgbClr val="00B05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2487816" y="469907"/>
            <a:ext cx="1932385" cy="461665"/>
          </a:xfrm>
          <a:prstGeom prst="rect">
            <a:avLst/>
          </a:prstGeom>
          <a:gradFill>
            <a:gsLst>
              <a:gs pos="100000">
                <a:srgbClr val="FFC000">
                  <a:alpha val="54000"/>
                </a:srgbClr>
              </a:gs>
              <a:gs pos="0">
                <a:schemeClr val="accent1">
                  <a:lumMod val="30000"/>
                  <a:lumOff val="70000"/>
                  <a:alpha val="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Supernode A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7716784" y="469907"/>
            <a:ext cx="1963857" cy="461665"/>
          </a:xfrm>
          <a:prstGeom prst="rect">
            <a:avLst/>
          </a:prstGeom>
          <a:gradFill>
            <a:gsLst>
              <a:gs pos="100000">
                <a:srgbClr val="FFC000">
                  <a:alpha val="54000"/>
                </a:srgbClr>
              </a:gs>
              <a:gs pos="0">
                <a:schemeClr val="accent1">
                  <a:lumMod val="30000"/>
                  <a:lumOff val="70000"/>
                  <a:alpha val="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Supernode B</a:t>
            </a:r>
          </a:p>
        </p:txBody>
      </p:sp>
      <p:cxnSp>
        <p:nvCxnSpPr>
          <p:cNvPr id="86" name="Curved Connector 85"/>
          <p:cNvCxnSpPr>
            <a:stCxn id="71" idx="2"/>
            <a:endCxn id="31" idx="0"/>
          </p:cNvCxnSpPr>
          <p:nvPr/>
        </p:nvCxnSpPr>
        <p:spPr>
          <a:xfrm rot="16200000" flipH="1">
            <a:off x="9001381" y="628903"/>
            <a:ext cx="811505" cy="1416841"/>
          </a:xfrm>
          <a:prstGeom prst="curvedConnector3">
            <a:avLst>
              <a:gd name="adj1" fmla="val 50000"/>
            </a:avLst>
          </a:prstGeom>
          <a:ln w="47625">
            <a:solidFill>
              <a:srgbClr val="00B05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Curved Connector 109"/>
          <p:cNvCxnSpPr>
            <a:stCxn id="71" idx="1"/>
            <a:endCxn id="70" idx="3"/>
          </p:cNvCxnSpPr>
          <p:nvPr/>
        </p:nvCxnSpPr>
        <p:spPr>
          <a:xfrm rot="10800000">
            <a:off x="4420202" y="700740"/>
            <a:ext cx="3296583" cy="12700"/>
          </a:xfrm>
          <a:prstGeom prst="curvedConnector3">
            <a:avLst>
              <a:gd name="adj1" fmla="val 50000"/>
            </a:avLst>
          </a:prstGeom>
          <a:ln w="66675">
            <a:solidFill>
              <a:schemeClr val="accent4">
                <a:lumMod val="50000"/>
              </a:schemeClr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72061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1475192" y="2119313"/>
            <a:ext cx="3967155" cy="638176"/>
          </a:xfrm>
          <a:prstGeom prst="roundRect">
            <a:avLst/>
          </a:prstGeom>
          <a:ln w="34925"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Bank A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1475193" y="3219451"/>
            <a:ext cx="1123948" cy="638176"/>
          </a:xfrm>
          <a:prstGeom prst="roundRect">
            <a:avLst/>
          </a:prstGeom>
          <a:ln w="34925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/>
              <a:t>Customer 1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6719895" y="2119313"/>
            <a:ext cx="3957632" cy="638176"/>
          </a:xfrm>
          <a:prstGeom prst="roundRect">
            <a:avLst/>
          </a:prstGeom>
          <a:ln w="34925"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Bank B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2901558" y="3219451"/>
            <a:ext cx="1123948" cy="638176"/>
          </a:xfrm>
          <a:prstGeom prst="roundRect">
            <a:avLst/>
          </a:prstGeom>
          <a:ln w="34925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/>
              <a:t>Customer 2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4318399" y="3219451"/>
            <a:ext cx="1123948" cy="638176"/>
          </a:xfrm>
          <a:prstGeom prst="roundRect">
            <a:avLst/>
          </a:prstGeom>
          <a:ln w="34925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/>
              <a:t>Customer 3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6719895" y="3219451"/>
            <a:ext cx="1123948" cy="638176"/>
          </a:xfrm>
          <a:prstGeom prst="roundRect">
            <a:avLst/>
          </a:prstGeom>
          <a:ln w="34925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/>
              <a:t>Customer 4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8136738" y="3219451"/>
            <a:ext cx="1123948" cy="638176"/>
          </a:xfrm>
          <a:prstGeom prst="roundRect">
            <a:avLst/>
          </a:prstGeom>
          <a:ln w="34925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/>
              <a:t>Customer 5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9553579" y="3219451"/>
            <a:ext cx="1123948" cy="638176"/>
          </a:xfrm>
          <a:prstGeom prst="roundRect">
            <a:avLst/>
          </a:prstGeom>
          <a:ln w="34925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/>
              <a:t>Customer 6</a:t>
            </a:r>
          </a:p>
        </p:txBody>
      </p:sp>
      <p:cxnSp>
        <p:nvCxnSpPr>
          <p:cNvPr id="17" name="Straight Connector 16"/>
          <p:cNvCxnSpPr>
            <a:stCxn id="7" idx="0"/>
          </p:cNvCxnSpPr>
          <p:nvPr/>
        </p:nvCxnSpPr>
        <p:spPr>
          <a:xfrm flipV="1">
            <a:off x="2037166" y="2757489"/>
            <a:ext cx="561975" cy="461963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3463531" y="2757489"/>
            <a:ext cx="0" cy="461963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 flipV="1">
            <a:off x="4318399" y="2757489"/>
            <a:ext cx="561975" cy="461963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V="1">
            <a:off x="7314023" y="2757489"/>
            <a:ext cx="529821" cy="461963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8716577" y="2757489"/>
            <a:ext cx="0" cy="461963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 flipV="1">
            <a:off x="9589313" y="2757489"/>
            <a:ext cx="544107" cy="461963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urved Connector 26"/>
          <p:cNvCxnSpPr>
            <a:stCxn id="4" idx="3"/>
            <a:endCxn id="10" idx="1"/>
          </p:cNvCxnSpPr>
          <p:nvPr/>
        </p:nvCxnSpPr>
        <p:spPr>
          <a:xfrm>
            <a:off x="5442347" y="2438402"/>
            <a:ext cx="1277549" cy="12700"/>
          </a:xfrm>
          <a:prstGeom prst="curvedConnector3">
            <a:avLst>
              <a:gd name="adj1" fmla="val 50000"/>
            </a:avLst>
          </a:prstGeom>
          <a:ln w="47625">
            <a:solidFill>
              <a:srgbClr val="00B05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55180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1475192" y="2119313"/>
            <a:ext cx="3967155" cy="638176"/>
          </a:xfrm>
          <a:prstGeom prst="roundRect">
            <a:avLst/>
          </a:prstGeom>
          <a:ln w="34925"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Bank A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1475193" y="3219451"/>
            <a:ext cx="1123948" cy="638176"/>
          </a:xfrm>
          <a:prstGeom prst="roundRect">
            <a:avLst/>
          </a:prstGeom>
          <a:ln w="34925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/>
              <a:t>Customer 1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6719895" y="2119313"/>
            <a:ext cx="3957632" cy="638176"/>
          </a:xfrm>
          <a:prstGeom prst="roundRect">
            <a:avLst/>
          </a:prstGeom>
          <a:ln w="34925"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Bank B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2901558" y="3219451"/>
            <a:ext cx="1123948" cy="638176"/>
          </a:xfrm>
          <a:prstGeom prst="roundRect">
            <a:avLst/>
          </a:prstGeom>
          <a:ln w="34925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/>
              <a:t>Customer 2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4318399" y="3219451"/>
            <a:ext cx="1123948" cy="638176"/>
          </a:xfrm>
          <a:prstGeom prst="roundRect">
            <a:avLst/>
          </a:prstGeom>
          <a:ln w="34925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/>
              <a:t>Customer 3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6719895" y="3219451"/>
            <a:ext cx="1123948" cy="638176"/>
          </a:xfrm>
          <a:prstGeom prst="roundRect">
            <a:avLst/>
          </a:prstGeom>
          <a:ln w="34925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/>
              <a:t>Customer 4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8136738" y="3219451"/>
            <a:ext cx="1123948" cy="638176"/>
          </a:xfrm>
          <a:prstGeom prst="roundRect">
            <a:avLst/>
          </a:prstGeom>
          <a:ln w="34925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/>
              <a:t>Customer 5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9553579" y="3219451"/>
            <a:ext cx="1123948" cy="638176"/>
          </a:xfrm>
          <a:prstGeom prst="roundRect">
            <a:avLst/>
          </a:prstGeom>
          <a:ln w="34925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/>
              <a:t>Customer 6</a:t>
            </a:r>
          </a:p>
        </p:txBody>
      </p:sp>
      <p:cxnSp>
        <p:nvCxnSpPr>
          <p:cNvPr id="17" name="Straight Connector 16"/>
          <p:cNvCxnSpPr>
            <a:stCxn id="7" idx="0"/>
          </p:cNvCxnSpPr>
          <p:nvPr/>
        </p:nvCxnSpPr>
        <p:spPr>
          <a:xfrm flipV="1">
            <a:off x="2037166" y="2757489"/>
            <a:ext cx="561975" cy="461963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3463531" y="2757489"/>
            <a:ext cx="0" cy="461963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 flipV="1">
            <a:off x="4318399" y="2757489"/>
            <a:ext cx="561975" cy="461963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V="1">
            <a:off x="7314023" y="2757489"/>
            <a:ext cx="529821" cy="461963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8716577" y="2757489"/>
            <a:ext cx="0" cy="461963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 flipV="1">
            <a:off x="9589313" y="2757489"/>
            <a:ext cx="544107" cy="461963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urved Connector 26"/>
          <p:cNvCxnSpPr>
            <a:stCxn id="4" idx="3"/>
            <a:endCxn id="10" idx="1"/>
          </p:cNvCxnSpPr>
          <p:nvPr/>
        </p:nvCxnSpPr>
        <p:spPr>
          <a:xfrm>
            <a:off x="5442347" y="2438402"/>
            <a:ext cx="1277549" cy="12700"/>
          </a:xfrm>
          <a:prstGeom prst="curvedConnector3">
            <a:avLst>
              <a:gd name="adj1" fmla="val 50000"/>
            </a:avLst>
          </a:prstGeom>
          <a:ln w="47625">
            <a:solidFill>
              <a:srgbClr val="00B05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13160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8329614" y="685801"/>
            <a:ext cx="2328863" cy="2476500"/>
            <a:chOff x="8329614" y="685800"/>
            <a:chExt cx="2328862" cy="2476500"/>
          </a:xfrm>
        </p:grpSpPr>
        <p:sp>
          <p:nvSpPr>
            <p:cNvPr id="2" name="Rounded Rectangle 1"/>
            <p:cNvSpPr/>
            <p:nvPr/>
          </p:nvSpPr>
          <p:spPr>
            <a:xfrm>
              <a:off x="8329614" y="685800"/>
              <a:ext cx="2328862" cy="771525"/>
            </a:xfrm>
            <a:prstGeom prst="roundRect">
              <a:avLst/>
            </a:prstGeom>
            <a:ln w="34925">
              <a:solidFill>
                <a:srgbClr val="00206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dirty="0"/>
                <a:t>Bank Na</a:t>
              </a:r>
            </a:p>
          </p:txBody>
        </p:sp>
        <p:sp>
          <p:nvSpPr>
            <p:cNvPr id="3" name="Rounded Rectangle 2"/>
            <p:cNvSpPr/>
            <p:nvPr/>
          </p:nvSpPr>
          <p:spPr>
            <a:xfrm>
              <a:off x="8329614" y="2390775"/>
              <a:ext cx="2328862" cy="771525"/>
            </a:xfrm>
            <a:prstGeom prst="roundRect">
              <a:avLst/>
            </a:prstGeom>
            <a:ln w="34925">
              <a:solidFill>
                <a:srgbClr val="00206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dirty="0"/>
                <a:t>Bank Nb</a:t>
              </a:r>
            </a:p>
          </p:txBody>
        </p:sp>
        <p:cxnSp>
          <p:nvCxnSpPr>
            <p:cNvPr id="11" name="Curved Connector 10"/>
            <p:cNvCxnSpPr/>
            <p:nvPr/>
          </p:nvCxnSpPr>
          <p:spPr>
            <a:xfrm rot="5400000">
              <a:off x="9040815" y="1924844"/>
              <a:ext cx="919163" cy="12700"/>
            </a:xfrm>
            <a:prstGeom prst="curvedConnector3">
              <a:avLst/>
            </a:prstGeom>
            <a:ln w="120650" cmpd="tri">
              <a:solidFill>
                <a:srgbClr val="00B050"/>
              </a:solidFill>
              <a:headEnd type="triangl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9554912" y="1753671"/>
              <a:ext cx="6190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TX N</a:t>
              </a:r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4254106" y="700089"/>
            <a:ext cx="2328863" cy="2481263"/>
            <a:chOff x="4254105" y="700087"/>
            <a:chExt cx="2328862" cy="2481263"/>
          </a:xfrm>
        </p:grpSpPr>
        <p:sp>
          <p:nvSpPr>
            <p:cNvPr id="55" name="Rounded Rectangle 54"/>
            <p:cNvSpPr/>
            <p:nvPr/>
          </p:nvSpPr>
          <p:spPr>
            <a:xfrm>
              <a:off x="4254105" y="2409825"/>
              <a:ext cx="2328862" cy="771525"/>
            </a:xfrm>
            <a:prstGeom prst="roundRect">
              <a:avLst/>
            </a:prstGeom>
            <a:ln w="34925">
              <a:solidFill>
                <a:srgbClr val="00206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dirty="0"/>
                <a:t>Bank 1b</a:t>
              </a:r>
            </a:p>
          </p:txBody>
        </p:sp>
        <p:sp>
          <p:nvSpPr>
            <p:cNvPr id="56" name="Rounded Rectangle 55"/>
            <p:cNvSpPr/>
            <p:nvPr/>
          </p:nvSpPr>
          <p:spPr>
            <a:xfrm>
              <a:off x="4254105" y="700087"/>
              <a:ext cx="2328862" cy="771525"/>
            </a:xfrm>
            <a:prstGeom prst="roundRect">
              <a:avLst/>
            </a:prstGeom>
            <a:ln w="34925">
              <a:solidFill>
                <a:srgbClr val="00206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dirty="0"/>
                <a:t>Bank 1a</a:t>
              </a:r>
            </a:p>
          </p:txBody>
        </p:sp>
        <p:cxnSp>
          <p:nvCxnSpPr>
            <p:cNvPr id="57" name="Curved Connector 56"/>
            <p:cNvCxnSpPr>
              <a:stCxn id="57" idx="2"/>
              <a:endCxn id="56" idx="0"/>
            </p:cNvCxnSpPr>
            <p:nvPr/>
          </p:nvCxnSpPr>
          <p:spPr>
            <a:xfrm rot="5400000">
              <a:off x="4949430" y="1940718"/>
              <a:ext cx="938213" cy="12700"/>
            </a:xfrm>
            <a:prstGeom prst="curvedConnector3">
              <a:avLst/>
            </a:prstGeom>
            <a:ln w="120650" cmpd="tri">
              <a:solidFill>
                <a:srgbClr val="00B050"/>
              </a:solidFill>
              <a:headEnd type="triangl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/>
            <p:cNvSpPr txBox="1"/>
            <p:nvPr/>
          </p:nvSpPr>
          <p:spPr>
            <a:xfrm>
              <a:off x="5466630" y="1762402"/>
              <a:ext cx="5870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TX 1</a:t>
              </a:r>
            </a:p>
          </p:txBody>
        </p:sp>
      </p:grpSp>
      <p:cxnSp>
        <p:nvCxnSpPr>
          <p:cNvPr id="60" name="Straight Connector 59"/>
          <p:cNvCxnSpPr/>
          <p:nvPr/>
        </p:nvCxnSpPr>
        <p:spPr>
          <a:xfrm>
            <a:off x="6372225" y="1947068"/>
            <a:ext cx="2428875" cy="0"/>
          </a:xfrm>
          <a:prstGeom prst="line">
            <a:avLst/>
          </a:prstGeom>
          <a:ln w="254000" cap="rnd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4547562" y="3459441"/>
            <a:ext cx="6078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have n parallel transactions, happening between </a:t>
            </a:r>
            <a:r>
              <a:rPr lang="en-US"/>
              <a:t>2n nodes.</a:t>
            </a:r>
          </a:p>
        </p:txBody>
      </p:sp>
    </p:spTree>
    <p:extLst>
      <p:ext uri="{BB962C8B-B14F-4D97-AF65-F5344CB8AC3E}">
        <p14:creationId xmlns:p14="http://schemas.microsoft.com/office/powerpoint/2010/main" val="1420362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ounded Rectangle 36"/>
          <p:cNvSpPr/>
          <p:nvPr/>
        </p:nvSpPr>
        <p:spPr>
          <a:xfrm>
            <a:off x="1343027" y="3026063"/>
            <a:ext cx="3657600" cy="3560476"/>
          </a:xfrm>
          <a:prstGeom prst="roundRect">
            <a:avLst/>
          </a:prstGeom>
          <a:gradFill>
            <a:gsLst>
              <a:gs pos="4500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sz="2400" b="1">
                <a:solidFill>
                  <a:schemeClr val="tx1"/>
                </a:solidFill>
              </a:rPr>
              <a:t>Node Group A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2599141" y="3371851"/>
            <a:ext cx="1123948" cy="638176"/>
          </a:xfrm>
          <a:prstGeom prst="roundRect">
            <a:avLst/>
          </a:prstGeom>
          <a:ln w="34925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/>
              <a:t>Bank A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3723089" y="4481513"/>
            <a:ext cx="1123948" cy="638176"/>
          </a:xfrm>
          <a:prstGeom prst="roundRect">
            <a:avLst/>
          </a:prstGeom>
          <a:ln w="34925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/>
              <a:t>Bank A’s</a:t>
            </a:r>
            <a:br>
              <a:rPr lang="en-US" sz="1600" dirty="0"/>
            </a:br>
            <a:r>
              <a:rPr lang="en-US" sz="1600" dirty="0"/>
              <a:t>subsidiary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1475193" y="4481513"/>
            <a:ext cx="1123948" cy="638176"/>
          </a:xfrm>
          <a:prstGeom prst="roundRect">
            <a:avLst/>
          </a:prstGeom>
          <a:ln w="34925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/>
              <a:t>Bank A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8109354" y="3371851"/>
            <a:ext cx="1123948" cy="638176"/>
          </a:xfrm>
          <a:prstGeom prst="roundRect">
            <a:avLst/>
          </a:prstGeom>
          <a:ln w="34925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/>
              <a:t>Bank B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9233302" y="4481513"/>
            <a:ext cx="1123948" cy="638176"/>
          </a:xfrm>
          <a:prstGeom prst="roundRect">
            <a:avLst/>
          </a:prstGeom>
          <a:ln w="34925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/>
              <a:t>Bank B</a:t>
            </a:r>
            <a:endParaRPr lang="en-US" sz="1600" dirty="0"/>
          </a:p>
        </p:txBody>
      </p:sp>
      <p:sp>
        <p:nvSpPr>
          <p:cNvPr id="7" name="Rounded Rectangle 6"/>
          <p:cNvSpPr/>
          <p:nvPr/>
        </p:nvSpPr>
        <p:spPr>
          <a:xfrm>
            <a:off x="6985406" y="4481513"/>
            <a:ext cx="1123948" cy="638176"/>
          </a:xfrm>
          <a:prstGeom prst="roundRect">
            <a:avLst/>
          </a:prstGeom>
          <a:ln w="34925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/>
              <a:t>Bank B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4795152" y="1346346"/>
            <a:ext cx="2247896" cy="1354931"/>
            <a:chOff x="4847036" y="230983"/>
            <a:chExt cx="2247896" cy="1354930"/>
          </a:xfrm>
        </p:grpSpPr>
        <p:sp>
          <p:nvSpPr>
            <p:cNvPr id="10" name="Rounded Rectangle 9"/>
            <p:cNvSpPr/>
            <p:nvPr/>
          </p:nvSpPr>
          <p:spPr>
            <a:xfrm>
              <a:off x="4847036" y="230983"/>
              <a:ext cx="2247896" cy="1354930"/>
            </a:xfrm>
            <a:prstGeom prst="roundRect">
              <a:avLst/>
            </a:prstGeom>
            <a:pattFill prst="lgGrid">
              <a:fgClr>
                <a:schemeClr val="accent1"/>
              </a:fgClr>
              <a:bgClr>
                <a:schemeClr val="bg1"/>
              </a:bgClr>
            </a:pattFill>
            <a:ln w="44450">
              <a:solidFill>
                <a:srgbClr val="C0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 dirty="0">
                <a:ln w="25400">
                  <a:solidFill>
                    <a:schemeClr val="tx1"/>
                  </a:solidFill>
                  <a:prstDash val="solid"/>
                </a:ln>
                <a:solidFill>
                  <a:schemeClr val="tx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232984" y="585281"/>
              <a:ext cx="1476000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RAFT Cluster</a:t>
              </a:r>
              <a:br>
                <a:rPr lang="en-US" b="1" dirty="0"/>
              </a:br>
              <a:r>
                <a:rPr lang="en-US" b="1" dirty="0"/>
                <a:t>(many nodes)</a:t>
              </a:r>
            </a:p>
          </p:txBody>
        </p:sp>
      </p:grpSp>
      <p:cxnSp>
        <p:nvCxnSpPr>
          <p:cNvPr id="18" name="Curved Connector 17"/>
          <p:cNvCxnSpPr>
            <a:stCxn id="2" idx="1"/>
            <a:endCxn id="4" idx="0"/>
          </p:cNvCxnSpPr>
          <p:nvPr/>
        </p:nvCxnSpPr>
        <p:spPr>
          <a:xfrm rot="10800000" flipV="1">
            <a:off x="2037166" y="3690939"/>
            <a:ext cx="561975" cy="790575"/>
          </a:xfrm>
          <a:prstGeom prst="curvedConnector2">
            <a:avLst/>
          </a:prstGeom>
          <a:ln w="412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urved Connector 21"/>
          <p:cNvCxnSpPr>
            <a:stCxn id="2" idx="3"/>
            <a:endCxn id="3" idx="0"/>
          </p:cNvCxnSpPr>
          <p:nvPr/>
        </p:nvCxnSpPr>
        <p:spPr>
          <a:xfrm>
            <a:off x="3723089" y="3690939"/>
            <a:ext cx="561975" cy="790575"/>
          </a:xfrm>
          <a:prstGeom prst="curvedConnector2">
            <a:avLst/>
          </a:prstGeom>
          <a:ln w="412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urved Connector 22"/>
          <p:cNvCxnSpPr>
            <a:stCxn id="23" idx="1"/>
          </p:cNvCxnSpPr>
          <p:nvPr/>
        </p:nvCxnSpPr>
        <p:spPr>
          <a:xfrm rot="10800000" flipV="1">
            <a:off x="7547379" y="3690939"/>
            <a:ext cx="561975" cy="790575"/>
          </a:xfrm>
          <a:prstGeom prst="curvedConnector2">
            <a:avLst/>
          </a:prstGeom>
          <a:ln w="412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urved Connector 23"/>
          <p:cNvCxnSpPr>
            <a:stCxn id="3" idx="1"/>
            <a:endCxn id="4" idx="3"/>
          </p:cNvCxnSpPr>
          <p:nvPr/>
        </p:nvCxnSpPr>
        <p:spPr>
          <a:xfrm rot="10800000">
            <a:off x="2599141" y="4800602"/>
            <a:ext cx="1123948" cy="12700"/>
          </a:xfrm>
          <a:prstGeom prst="curvedConnector3">
            <a:avLst>
              <a:gd name="adj1" fmla="val 50000"/>
            </a:avLst>
          </a:prstGeom>
          <a:ln w="412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urved Connector 30"/>
          <p:cNvCxnSpPr>
            <a:stCxn id="7" idx="3"/>
            <a:endCxn id="6" idx="1"/>
          </p:cNvCxnSpPr>
          <p:nvPr/>
        </p:nvCxnSpPr>
        <p:spPr>
          <a:xfrm>
            <a:off x="8109354" y="4800602"/>
            <a:ext cx="1123948" cy="12700"/>
          </a:xfrm>
          <a:prstGeom prst="curvedConnector3">
            <a:avLst>
              <a:gd name="adj1" fmla="val 50000"/>
            </a:avLst>
          </a:prstGeom>
          <a:ln w="412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urved Connector 31"/>
          <p:cNvCxnSpPr>
            <a:stCxn id="5" idx="3"/>
            <a:endCxn id="6" idx="0"/>
          </p:cNvCxnSpPr>
          <p:nvPr/>
        </p:nvCxnSpPr>
        <p:spPr>
          <a:xfrm>
            <a:off x="9233302" y="3690939"/>
            <a:ext cx="561975" cy="790575"/>
          </a:xfrm>
          <a:prstGeom prst="curvedConnector2">
            <a:avLst/>
          </a:prstGeom>
          <a:ln w="412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ounded Rectangle 37"/>
          <p:cNvSpPr/>
          <p:nvPr/>
        </p:nvSpPr>
        <p:spPr>
          <a:xfrm>
            <a:off x="6837575" y="3020363"/>
            <a:ext cx="3657600" cy="3560476"/>
          </a:xfrm>
          <a:prstGeom prst="roundRect">
            <a:avLst/>
          </a:prstGeom>
          <a:gradFill>
            <a:gsLst>
              <a:gs pos="4500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sz="2400" b="1" dirty="0">
                <a:solidFill>
                  <a:schemeClr val="tx1"/>
                </a:solidFill>
              </a:rPr>
              <a:t>Node Group B</a:t>
            </a:r>
          </a:p>
        </p:txBody>
      </p:sp>
      <p:cxnSp>
        <p:nvCxnSpPr>
          <p:cNvPr id="40" name="Curved Connector 39"/>
          <p:cNvCxnSpPr>
            <a:stCxn id="37" idx="3"/>
            <a:endCxn id="38" idx="1"/>
          </p:cNvCxnSpPr>
          <p:nvPr/>
        </p:nvCxnSpPr>
        <p:spPr>
          <a:xfrm flipV="1">
            <a:off x="5000627" y="4800601"/>
            <a:ext cx="1836948" cy="5699"/>
          </a:xfrm>
          <a:prstGeom prst="curvedConnector3">
            <a:avLst/>
          </a:prstGeom>
          <a:ln w="85725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0" idx="2"/>
          </p:cNvCxnSpPr>
          <p:nvPr/>
        </p:nvCxnSpPr>
        <p:spPr>
          <a:xfrm>
            <a:off x="5919100" y="2701275"/>
            <a:ext cx="0" cy="2128839"/>
          </a:xfrm>
          <a:prstGeom prst="straightConnector1">
            <a:avLst/>
          </a:prstGeom>
          <a:ln w="117475" cap="rnd" cmpd="tri">
            <a:solidFill>
              <a:schemeClr val="accent2"/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806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475" y="420689"/>
            <a:ext cx="8921751" cy="5340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433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781881" y="242923"/>
            <a:ext cx="6844215" cy="3817013"/>
            <a:chOff x="781881" y="242923"/>
            <a:chExt cx="10469217" cy="6301612"/>
          </a:xfrm>
        </p:grpSpPr>
        <p:sp>
          <p:nvSpPr>
            <p:cNvPr id="11" name="Rectangle 10"/>
            <p:cNvSpPr/>
            <p:nvPr/>
          </p:nvSpPr>
          <p:spPr>
            <a:xfrm>
              <a:off x="1586015" y="2796906"/>
              <a:ext cx="3800475" cy="3747629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50800">
              <a:solidFill>
                <a:schemeClr val="accent6">
                  <a:lumMod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/>
                <a:t/>
              </a:r>
              <a:br>
                <a:rPr lang="en-US" dirty="0"/>
              </a:br>
              <a:r>
                <a:rPr lang="en-US" dirty="0"/>
                <a:t/>
              </a:r>
              <a:br>
                <a:rPr lang="en-US" dirty="0"/>
              </a:br>
              <a:r>
                <a:rPr lang="en-US" dirty="0"/>
                <a:t/>
              </a:r>
              <a:br>
                <a:rPr lang="en-US" dirty="0"/>
              </a:br>
              <a:r>
                <a:rPr lang="en-US" dirty="0"/>
                <a:t/>
              </a:r>
              <a:br>
                <a:rPr lang="en-US" dirty="0"/>
              </a:br>
              <a:r>
                <a:rPr lang="en-US" dirty="0"/>
                <a:t/>
              </a:r>
              <a:br>
                <a:rPr lang="en-US" dirty="0"/>
              </a:br>
              <a:r>
                <a:rPr lang="en-US" dirty="0"/>
                <a:t/>
              </a:r>
              <a:br>
                <a:rPr lang="en-US" dirty="0"/>
              </a:br>
              <a:r>
                <a:rPr lang="en-US" dirty="0"/>
                <a:t/>
              </a:r>
              <a:br>
                <a:rPr lang="en-US" dirty="0"/>
              </a:br>
              <a:r>
                <a:rPr lang="en-US" dirty="0"/>
                <a:t/>
              </a:r>
              <a:br>
                <a:rPr lang="en-US" dirty="0"/>
              </a:br>
              <a:r>
                <a:rPr lang="en-US" dirty="0"/>
                <a:t/>
              </a:r>
              <a:br>
                <a:rPr lang="en-US" dirty="0"/>
              </a:br>
              <a:r>
                <a:rPr lang="en-US" dirty="0"/>
                <a:t/>
              </a:r>
              <a:br>
                <a:rPr lang="en-US" dirty="0"/>
              </a:br>
              <a:r>
                <a:rPr lang="en-US" dirty="0"/>
                <a:t/>
              </a:r>
              <a:br>
                <a:rPr lang="en-US" dirty="0"/>
              </a:br>
              <a:r>
                <a:rPr lang="en-US" sz="3200" b="1" u="sng" dirty="0">
                  <a:solidFill>
                    <a:schemeClr val="accent6">
                      <a:lumMod val="50000"/>
                    </a:schemeClr>
                  </a:solidFill>
                </a:rPr>
                <a:t>Party A</a:t>
              </a:r>
              <a:endParaRPr lang="en-US" b="1" u="sng" dirty="0">
                <a:solidFill>
                  <a:schemeClr val="accent6">
                    <a:lumMod val="50000"/>
                  </a:schemeClr>
                </a:solidFill>
              </a:endParaRPr>
            </a:p>
          </p:txBody>
        </p:sp>
        <p:sp>
          <p:nvSpPr>
            <p:cNvPr id="3" name="Rounded Rectangle 2"/>
            <p:cNvSpPr/>
            <p:nvPr/>
          </p:nvSpPr>
          <p:spPr>
            <a:xfrm>
              <a:off x="2043216" y="3074454"/>
              <a:ext cx="2928937" cy="2784281"/>
            </a:xfrm>
            <a:prstGeom prst="roundRect">
              <a:avLst/>
            </a:prstGeom>
            <a:gradFill>
              <a:gsLst>
                <a:gs pos="4500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/>
                <a:t/>
              </a:r>
              <a:br>
                <a:rPr lang="en-US" dirty="0"/>
              </a:br>
              <a:r>
                <a:rPr lang="en-US" dirty="0"/>
                <a:t/>
              </a:r>
              <a:br>
                <a:rPr lang="en-US" dirty="0"/>
              </a:br>
              <a:r>
                <a:rPr lang="en-US" dirty="0"/>
                <a:t/>
              </a:r>
              <a:br>
                <a:rPr lang="en-US" dirty="0"/>
              </a:br>
              <a:r>
                <a:rPr lang="en-US" dirty="0"/>
                <a:t/>
              </a:r>
              <a:br>
                <a:rPr lang="en-US" dirty="0"/>
              </a:br>
              <a:r>
                <a:rPr lang="en-US" dirty="0"/>
                <a:t/>
              </a:r>
              <a:br>
                <a:rPr lang="en-US" dirty="0"/>
              </a:br>
              <a:r>
                <a:rPr lang="en-US" dirty="0"/>
                <a:t/>
              </a:r>
              <a:br>
                <a:rPr lang="en-US" dirty="0"/>
              </a:br>
              <a:r>
                <a:rPr lang="en-US" dirty="0"/>
                <a:t/>
              </a:r>
              <a:br>
                <a:rPr lang="en-US" dirty="0"/>
              </a:br>
              <a:r>
                <a:rPr lang="en-US" dirty="0"/>
                <a:t/>
              </a:r>
              <a:br>
                <a:rPr lang="en-US" dirty="0"/>
              </a:br>
              <a:r>
                <a:rPr lang="en-US" sz="2400" b="1" dirty="0">
                  <a:solidFill>
                    <a:schemeClr val="tx1"/>
                  </a:solidFill>
                </a:rPr>
                <a:t>Node A</a:t>
              </a:r>
            </a:p>
          </p:txBody>
        </p:sp>
        <p:sp>
          <p:nvSpPr>
            <p:cNvPr id="4" name="Rounded Rectangle 3"/>
            <p:cNvSpPr/>
            <p:nvPr/>
          </p:nvSpPr>
          <p:spPr>
            <a:xfrm>
              <a:off x="2945709" y="3305576"/>
              <a:ext cx="1123948" cy="638176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4925">
              <a:solidFill>
                <a:srgbClr val="C0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600"/>
                <a:t>CordApps</a:t>
              </a:r>
              <a:endParaRPr lang="en-US" sz="1600" dirty="0"/>
            </a:p>
          </p:txBody>
        </p:sp>
        <p:sp>
          <p:nvSpPr>
            <p:cNvPr id="5" name="Can 4"/>
            <p:cNvSpPr/>
            <p:nvPr/>
          </p:nvSpPr>
          <p:spPr>
            <a:xfrm>
              <a:off x="2912371" y="4242010"/>
              <a:ext cx="1190624" cy="449167"/>
            </a:xfrm>
            <a:prstGeom prst="can">
              <a:avLst/>
            </a:prstGeom>
            <a:solidFill>
              <a:schemeClr val="accent2">
                <a:lumMod val="50000"/>
                <a:alpha val="7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vault</a:t>
              </a:r>
            </a:p>
          </p:txBody>
        </p:sp>
        <p:sp>
          <p:nvSpPr>
            <p:cNvPr id="6" name="Can 5"/>
            <p:cNvSpPr/>
            <p:nvPr/>
          </p:nvSpPr>
          <p:spPr>
            <a:xfrm>
              <a:off x="2912371" y="4785679"/>
              <a:ext cx="1190624" cy="449167"/>
            </a:xfrm>
            <a:prstGeom prst="can">
              <a:avLst/>
            </a:prstGeom>
            <a:solidFill>
              <a:schemeClr val="accent2">
                <a:lumMod val="50000"/>
                <a:alpha val="7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TXs</a:t>
              </a:r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7303296" y="3074454"/>
              <a:ext cx="2928937" cy="2784281"/>
            </a:xfrm>
            <a:prstGeom prst="roundRect">
              <a:avLst/>
            </a:prstGeom>
            <a:gradFill>
              <a:gsLst>
                <a:gs pos="4500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/>
                <a:t/>
              </a:r>
              <a:br>
                <a:rPr lang="en-US" dirty="0"/>
              </a:br>
              <a:r>
                <a:rPr lang="en-US" dirty="0"/>
                <a:t/>
              </a:r>
              <a:br>
                <a:rPr lang="en-US" dirty="0"/>
              </a:br>
              <a:r>
                <a:rPr lang="en-US" dirty="0"/>
                <a:t/>
              </a:r>
              <a:br>
                <a:rPr lang="en-US" dirty="0"/>
              </a:br>
              <a:r>
                <a:rPr lang="en-US" dirty="0"/>
                <a:t/>
              </a:r>
              <a:br>
                <a:rPr lang="en-US" dirty="0"/>
              </a:br>
              <a:r>
                <a:rPr lang="en-US" dirty="0"/>
                <a:t/>
              </a:r>
              <a:br>
                <a:rPr lang="en-US" dirty="0"/>
              </a:br>
              <a:r>
                <a:rPr lang="en-US" dirty="0"/>
                <a:t/>
              </a:r>
              <a:br>
                <a:rPr lang="en-US" dirty="0"/>
              </a:br>
              <a:r>
                <a:rPr lang="en-US" dirty="0"/>
                <a:t/>
              </a:r>
              <a:br>
                <a:rPr lang="en-US" dirty="0"/>
              </a:br>
              <a:r>
                <a:rPr lang="en-US" dirty="0"/>
                <a:t/>
              </a:r>
              <a:br>
                <a:rPr lang="en-US" dirty="0"/>
              </a:br>
              <a:r>
                <a:rPr lang="en-US" sz="2400" b="1" dirty="0">
                  <a:solidFill>
                    <a:schemeClr val="tx1"/>
                  </a:solidFill>
                </a:rPr>
                <a:t>Node A</a:t>
              </a:r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8205789" y="3305576"/>
              <a:ext cx="1123948" cy="638176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4925">
              <a:solidFill>
                <a:srgbClr val="C0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600"/>
                <a:t>CordApps</a:t>
              </a:r>
              <a:endParaRPr lang="en-US" sz="1600" dirty="0"/>
            </a:p>
          </p:txBody>
        </p:sp>
        <p:sp>
          <p:nvSpPr>
            <p:cNvPr id="20" name="Can 19"/>
            <p:cNvSpPr/>
            <p:nvPr/>
          </p:nvSpPr>
          <p:spPr>
            <a:xfrm>
              <a:off x="8172451" y="4242010"/>
              <a:ext cx="1190624" cy="449167"/>
            </a:xfrm>
            <a:prstGeom prst="can">
              <a:avLst/>
            </a:prstGeom>
            <a:solidFill>
              <a:schemeClr val="accent2">
                <a:lumMod val="50000"/>
                <a:alpha val="7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vault</a:t>
              </a:r>
            </a:p>
          </p:txBody>
        </p:sp>
        <p:sp>
          <p:nvSpPr>
            <p:cNvPr id="21" name="Can 20"/>
            <p:cNvSpPr/>
            <p:nvPr/>
          </p:nvSpPr>
          <p:spPr>
            <a:xfrm>
              <a:off x="8172451" y="4785679"/>
              <a:ext cx="1190624" cy="449167"/>
            </a:xfrm>
            <a:prstGeom prst="can">
              <a:avLst/>
            </a:prstGeom>
            <a:solidFill>
              <a:schemeClr val="accent2">
                <a:lumMod val="50000"/>
                <a:alpha val="7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TXs</a:t>
              </a: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6846095" y="2796906"/>
              <a:ext cx="3800475" cy="3747629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50800">
              <a:solidFill>
                <a:schemeClr val="accent6">
                  <a:lumMod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/>
                <a:t/>
              </a:r>
              <a:br>
                <a:rPr lang="en-US" dirty="0"/>
              </a:br>
              <a:r>
                <a:rPr lang="en-US" dirty="0"/>
                <a:t/>
              </a:r>
              <a:br>
                <a:rPr lang="en-US" dirty="0"/>
              </a:br>
              <a:r>
                <a:rPr lang="en-US" dirty="0"/>
                <a:t/>
              </a:r>
              <a:br>
                <a:rPr lang="en-US" dirty="0"/>
              </a:br>
              <a:r>
                <a:rPr lang="en-US" dirty="0"/>
                <a:t/>
              </a:r>
              <a:br>
                <a:rPr lang="en-US" dirty="0"/>
              </a:br>
              <a:r>
                <a:rPr lang="en-US" dirty="0"/>
                <a:t/>
              </a:r>
              <a:br>
                <a:rPr lang="en-US" dirty="0"/>
              </a:br>
              <a:r>
                <a:rPr lang="en-US" dirty="0"/>
                <a:t/>
              </a:r>
              <a:br>
                <a:rPr lang="en-US" dirty="0"/>
              </a:br>
              <a:r>
                <a:rPr lang="en-US" dirty="0"/>
                <a:t/>
              </a:r>
              <a:br>
                <a:rPr lang="en-US" dirty="0"/>
              </a:br>
              <a:r>
                <a:rPr lang="en-US" dirty="0"/>
                <a:t/>
              </a:r>
              <a:br>
                <a:rPr lang="en-US" dirty="0"/>
              </a:br>
              <a:r>
                <a:rPr lang="en-US" dirty="0"/>
                <a:t/>
              </a:r>
              <a:br>
                <a:rPr lang="en-US" dirty="0"/>
              </a:br>
              <a:r>
                <a:rPr lang="en-US" dirty="0"/>
                <a:t/>
              </a:r>
              <a:br>
                <a:rPr lang="en-US" dirty="0"/>
              </a:br>
              <a:r>
                <a:rPr lang="en-US" dirty="0"/>
                <a:t/>
              </a:r>
              <a:br>
                <a:rPr lang="en-US" dirty="0"/>
              </a:br>
              <a:r>
                <a:rPr lang="en-US" sz="3200" b="1" u="sng" dirty="0">
                  <a:solidFill>
                    <a:schemeClr val="accent6">
                      <a:lumMod val="50000"/>
                    </a:schemeClr>
                  </a:solidFill>
                </a:rPr>
                <a:t>Party B</a:t>
              </a:r>
              <a:endParaRPr lang="en-US" b="1" u="sng" dirty="0">
                <a:solidFill>
                  <a:schemeClr val="accent6">
                    <a:lumMod val="50000"/>
                  </a:schemeClr>
                </a:solidFill>
              </a:endParaRPr>
            </a:p>
          </p:txBody>
        </p:sp>
        <p:sp>
          <p:nvSpPr>
            <p:cNvPr id="23" name="Left-Right Arrow 22"/>
            <p:cNvSpPr/>
            <p:nvPr/>
          </p:nvSpPr>
          <p:spPr>
            <a:xfrm>
              <a:off x="781881" y="1928814"/>
              <a:ext cx="10469217" cy="328612"/>
            </a:xfrm>
            <a:prstGeom prst="left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/>
                <a:t>AMPQ 1.0/TLS</a:t>
              </a:r>
            </a:p>
          </p:txBody>
        </p:sp>
        <p:sp>
          <p:nvSpPr>
            <p:cNvPr id="24" name="Left-Right Arrow 23"/>
            <p:cNvSpPr/>
            <p:nvPr/>
          </p:nvSpPr>
          <p:spPr>
            <a:xfrm rot="16200000">
              <a:off x="3226797" y="2422450"/>
              <a:ext cx="518907" cy="152397"/>
            </a:xfrm>
            <a:prstGeom prst="leftRightArrow">
              <a:avLst/>
            </a:prstGeom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Left-Right Arrow 24"/>
            <p:cNvSpPr/>
            <p:nvPr/>
          </p:nvSpPr>
          <p:spPr>
            <a:xfrm rot="16200000">
              <a:off x="8549980" y="2396339"/>
              <a:ext cx="518907" cy="152397"/>
            </a:xfrm>
            <a:prstGeom prst="leftRightArrow">
              <a:avLst/>
            </a:prstGeom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2767120" y="242923"/>
              <a:ext cx="1447075" cy="1146412"/>
            </a:xfrm>
            <a:prstGeom prst="roundRect">
              <a:avLst/>
            </a:prstGeom>
            <a:gradFill>
              <a:gsLst>
                <a:gs pos="4500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Notary services</a:t>
              </a:r>
              <a:br>
                <a:rPr lang="en-US" b="1" dirty="0">
                  <a:solidFill>
                    <a:schemeClr val="tx1"/>
                  </a:solidFill>
                </a:rPr>
              </a:br>
              <a:r>
                <a:rPr lang="en-US" b="1" dirty="0">
                  <a:solidFill>
                    <a:schemeClr val="tx1"/>
                  </a:solidFill>
                </a:rPr>
                <a:t/>
              </a:r>
              <a:br>
                <a:rPr lang="en-US" b="1" dirty="0">
                  <a:solidFill>
                    <a:schemeClr val="tx1"/>
                  </a:solidFill>
                </a:rPr>
              </a:b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27" name="Can 26"/>
            <p:cNvSpPr/>
            <p:nvPr/>
          </p:nvSpPr>
          <p:spPr>
            <a:xfrm>
              <a:off x="3070055" y="945127"/>
              <a:ext cx="896800" cy="297887"/>
            </a:xfrm>
            <a:prstGeom prst="can">
              <a:avLst/>
            </a:prstGeom>
            <a:solidFill>
              <a:schemeClr val="accent2">
                <a:lumMod val="50000"/>
                <a:alpha val="7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TXs</a:t>
              </a:r>
            </a:p>
          </p:txBody>
        </p:sp>
        <p:sp>
          <p:nvSpPr>
            <p:cNvPr id="28" name="Rounded Rectangle 27"/>
            <p:cNvSpPr/>
            <p:nvPr/>
          </p:nvSpPr>
          <p:spPr>
            <a:xfrm>
              <a:off x="5306256" y="242923"/>
              <a:ext cx="1447075" cy="1146412"/>
            </a:xfrm>
            <a:prstGeom prst="roundRect">
              <a:avLst/>
            </a:prstGeom>
            <a:gradFill>
              <a:gsLst>
                <a:gs pos="4500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Network map</a:t>
              </a:r>
              <a:br>
                <a:rPr lang="en-US" b="1" dirty="0">
                  <a:solidFill>
                    <a:schemeClr val="tx1"/>
                  </a:solidFill>
                </a:rPr>
              </a:br>
              <a:r>
                <a:rPr lang="en-US" b="1" dirty="0">
                  <a:solidFill>
                    <a:schemeClr val="tx1"/>
                  </a:solidFill>
                </a:rPr>
                <a:t/>
              </a:r>
              <a:br>
                <a:rPr lang="en-US" b="1" dirty="0">
                  <a:solidFill>
                    <a:schemeClr val="tx1"/>
                  </a:solidFill>
                </a:rPr>
              </a:b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29" name="Can 28"/>
            <p:cNvSpPr/>
            <p:nvPr/>
          </p:nvSpPr>
          <p:spPr>
            <a:xfrm>
              <a:off x="5609191" y="945127"/>
              <a:ext cx="896800" cy="297887"/>
            </a:xfrm>
            <a:prstGeom prst="can">
              <a:avLst/>
            </a:prstGeom>
            <a:solidFill>
              <a:schemeClr val="accent2">
                <a:lumMod val="50000"/>
                <a:alpha val="7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storage</a:t>
              </a:r>
            </a:p>
          </p:txBody>
        </p:sp>
        <p:sp>
          <p:nvSpPr>
            <p:cNvPr id="30" name="Rounded Rectangle 29"/>
            <p:cNvSpPr/>
            <p:nvPr/>
          </p:nvSpPr>
          <p:spPr>
            <a:xfrm>
              <a:off x="7845393" y="242923"/>
              <a:ext cx="1775687" cy="1146412"/>
            </a:xfrm>
            <a:prstGeom prst="roundRect">
              <a:avLst/>
            </a:prstGeom>
            <a:gradFill>
              <a:gsLst>
                <a:gs pos="4500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Permissioning</a:t>
              </a:r>
              <a:br>
                <a:rPr lang="en-US" b="1" dirty="0">
                  <a:solidFill>
                    <a:schemeClr val="tx1"/>
                  </a:solidFill>
                </a:rPr>
              </a:br>
              <a:r>
                <a:rPr lang="en-US" sz="1600" b="1" dirty="0">
                  <a:solidFill>
                    <a:schemeClr val="tx1"/>
                  </a:solidFill>
                </a:rPr>
                <a:t/>
              </a:r>
              <a:br>
                <a:rPr lang="en-US" sz="1600" b="1" dirty="0">
                  <a:solidFill>
                    <a:schemeClr val="tx1"/>
                  </a:solidFill>
                </a:rPr>
              </a:br>
              <a:r>
                <a:rPr lang="en-US" sz="1600" b="1" dirty="0">
                  <a:solidFill>
                    <a:schemeClr val="tx1"/>
                  </a:solidFill>
                </a:rPr>
                <a:t/>
              </a:r>
              <a:br>
                <a:rPr lang="en-US" sz="1600" b="1" dirty="0">
                  <a:solidFill>
                    <a:schemeClr val="tx1"/>
                  </a:solidFill>
                </a:rPr>
              </a:br>
              <a:endParaRPr 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31" name="Can 30"/>
            <p:cNvSpPr/>
            <p:nvPr/>
          </p:nvSpPr>
          <p:spPr>
            <a:xfrm>
              <a:off x="8044845" y="810223"/>
              <a:ext cx="1376780" cy="394875"/>
            </a:xfrm>
            <a:prstGeom prst="can">
              <a:avLst/>
            </a:prstGeom>
            <a:solidFill>
              <a:schemeClr val="accent2">
                <a:lumMod val="50000"/>
                <a:alpha val="7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TLS certificates</a:t>
              </a:r>
            </a:p>
          </p:txBody>
        </p:sp>
        <p:sp>
          <p:nvSpPr>
            <p:cNvPr id="32" name="Left-Right Arrow 31"/>
            <p:cNvSpPr/>
            <p:nvPr/>
          </p:nvSpPr>
          <p:spPr>
            <a:xfrm rot="16200000">
              <a:off x="3231205" y="1625080"/>
              <a:ext cx="518907" cy="152397"/>
            </a:xfrm>
            <a:prstGeom prst="leftRightArrow">
              <a:avLst/>
            </a:prstGeom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3" name="Left-Right Arrow 32"/>
            <p:cNvSpPr/>
            <p:nvPr/>
          </p:nvSpPr>
          <p:spPr>
            <a:xfrm rot="16200000">
              <a:off x="5770340" y="1625080"/>
              <a:ext cx="518907" cy="152397"/>
            </a:xfrm>
            <a:prstGeom prst="leftRightArrow">
              <a:avLst/>
            </a:prstGeom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4" name="Left-Right Arrow 33"/>
            <p:cNvSpPr/>
            <p:nvPr/>
          </p:nvSpPr>
          <p:spPr>
            <a:xfrm rot="16200000">
              <a:off x="8549980" y="1625080"/>
              <a:ext cx="518907" cy="152397"/>
            </a:xfrm>
            <a:prstGeom prst="leftRightArrow">
              <a:avLst/>
            </a:prstGeom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24436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75"/>
          <p:cNvSpPr/>
          <p:nvPr/>
        </p:nvSpPr>
        <p:spPr>
          <a:xfrm>
            <a:off x="0" y="6127078"/>
            <a:ext cx="12217021" cy="5909733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985838" y="171452"/>
            <a:ext cx="2146829" cy="472017"/>
          </a:xfrm>
          <a:prstGeom prst="roundRect">
            <a:avLst/>
          </a:prstGeom>
          <a:ln w="317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/>
              <a:t>💰 Bank of Corda 💰 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1261533" y="1082687"/>
            <a:ext cx="1595439" cy="633413"/>
          </a:xfrm>
          <a:prstGeom prst="roundRect">
            <a:avLst/>
          </a:prstGeom>
          <a:ln w="317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/>
              <a:t>Bank A</a:t>
            </a:r>
          </a:p>
          <a:p>
            <a:pPr algn="ctr"/>
            <a:r>
              <a:rPr lang="en-US" b="1" dirty="0"/>
              <a:t>(Buyer)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5423432" y="1082687"/>
            <a:ext cx="1591733" cy="633413"/>
          </a:xfrm>
          <a:prstGeom prst="roundRect">
            <a:avLst/>
          </a:prstGeom>
          <a:ln w="317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/>
              <a:t>Bank B</a:t>
            </a:r>
            <a:br>
              <a:rPr lang="en-US" b="1" dirty="0"/>
            </a:br>
            <a:r>
              <a:rPr lang="en-US" b="1" dirty="0"/>
              <a:t>(Seller)</a:t>
            </a:r>
          </a:p>
        </p:txBody>
      </p:sp>
      <p:cxnSp>
        <p:nvCxnSpPr>
          <p:cNvPr id="21" name="Straight Arrow Connector 20"/>
          <p:cNvCxnSpPr/>
          <p:nvPr/>
        </p:nvCxnSpPr>
        <p:spPr>
          <a:xfrm flipV="1">
            <a:off x="3285067" y="1392885"/>
            <a:ext cx="1860816" cy="6507"/>
          </a:xfrm>
          <a:prstGeom prst="straightConnector1">
            <a:avLst/>
          </a:prstGeom>
          <a:ln w="63500" cmpd="tri">
            <a:prstDash val="sysDash"/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urved Connector 23"/>
          <p:cNvCxnSpPr>
            <a:stCxn id="6" idx="0"/>
            <a:endCxn id="6" idx="3"/>
          </p:cNvCxnSpPr>
          <p:nvPr/>
        </p:nvCxnSpPr>
        <p:spPr>
          <a:xfrm rot="16200000" flipH="1">
            <a:off x="6458877" y="843105"/>
            <a:ext cx="316707" cy="795867"/>
          </a:xfrm>
          <a:prstGeom prst="curvedConnector4">
            <a:avLst>
              <a:gd name="adj1" fmla="val -237928"/>
              <a:gd name="adj2" fmla="val 264893"/>
            </a:avLst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6335185" y="643467"/>
            <a:ext cx="2095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self-issue shares </a:t>
            </a:r>
            <a:r>
              <a:rPr lang="en-US" dirty="0">
                <a:latin typeface="Apple Color Emoji" charset="0"/>
              </a:rPr>
              <a:t>📄</a:t>
            </a:r>
            <a:endParaRPr lang="en-US" dirty="0"/>
          </a:p>
        </p:txBody>
      </p:sp>
      <p:cxnSp>
        <p:nvCxnSpPr>
          <p:cNvPr id="37" name="Straight Arrow Connector 36"/>
          <p:cNvCxnSpPr>
            <a:stCxn id="4" idx="2"/>
            <a:endCxn id="5" idx="0"/>
          </p:cNvCxnSpPr>
          <p:nvPr/>
        </p:nvCxnSpPr>
        <p:spPr>
          <a:xfrm flipH="1">
            <a:off x="2059253" y="643468"/>
            <a:ext cx="1" cy="439219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2244460" y="705099"/>
            <a:ext cx="1685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issue cash 💵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3392654" y="1613469"/>
            <a:ext cx="16456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external broker</a:t>
            </a:r>
            <a:br>
              <a:rPr lang="en-US" dirty="0"/>
            </a:br>
            <a:r>
              <a:rPr lang="en-US" dirty="0"/>
              <a:t>communication</a:t>
            </a:r>
          </a:p>
        </p:txBody>
      </p:sp>
      <p:cxnSp>
        <p:nvCxnSpPr>
          <p:cNvPr id="45" name="Straight Arrow Connector 44"/>
          <p:cNvCxnSpPr/>
          <p:nvPr/>
        </p:nvCxnSpPr>
        <p:spPr>
          <a:xfrm flipH="1">
            <a:off x="6219297" y="1716100"/>
            <a:ext cx="0" cy="9018956"/>
          </a:xfrm>
          <a:prstGeom prst="straightConnector1">
            <a:avLst/>
          </a:prstGeom>
          <a:ln w="41275"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4799011" y="2346089"/>
            <a:ext cx="2881993" cy="77096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412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Verifies contract constraints</a:t>
            </a:r>
            <a:br>
              <a:rPr lang="en-US" dirty="0"/>
            </a:br>
            <a:r>
              <a:rPr lang="en-US" dirty="0"/>
              <a:t>Signs with private key</a:t>
            </a:r>
          </a:p>
        </p:txBody>
      </p:sp>
      <p:sp>
        <p:nvSpPr>
          <p:cNvPr id="65" name="Rounded Rectangle 64"/>
          <p:cNvSpPr/>
          <p:nvPr/>
        </p:nvSpPr>
        <p:spPr>
          <a:xfrm>
            <a:off x="10265823" y="1084472"/>
            <a:ext cx="1591733" cy="633413"/>
          </a:xfrm>
          <a:prstGeom prst="roundRect">
            <a:avLst/>
          </a:prstGeom>
          <a:ln w="317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dirty="0"/>
              <a:t>Notary</a:t>
            </a:r>
            <a:endParaRPr lang="en-US" b="1" dirty="0"/>
          </a:p>
        </p:txBody>
      </p:sp>
      <p:cxnSp>
        <p:nvCxnSpPr>
          <p:cNvPr id="66" name="Straight Arrow Connector 65"/>
          <p:cNvCxnSpPr/>
          <p:nvPr/>
        </p:nvCxnSpPr>
        <p:spPr>
          <a:xfrm flipH="1">
            <a:off x="2044171" y="3545675"/>
            <a:ext cx="4205293" cy="0"/>
          </a:xfrm>
          <a:prstGeom prst="straightConnector1">
            <a:avLst/>
          </a:prstGeom>
          <a:ln w="412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5" idx="2"/>
          </p:cNvCxnSpPr>
          <p:nvPr/>
        </p:nvCxnSpPr>
        <p:spPr>
          <a:xfrm>
            <a:off x="2059253" y="1716100"/>
            <a:ext cx="0" cy="9018956"/>
          </a:xfrm>
          <a:prstGeom prst="straightConnector1">
            <a:avLst/>
          </a:prstGeom>
          <a:ln w="41275"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/>
          <p:cNvSpPr txBox="1"/>
          <p:nvPr/>
        </p:nvSpPr>
        <p:spPr>
          <a:xfrm>
            <a:off x="2276080" y="3206497"/>
            <a:ext cx="37576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Send </a:t>
            </a:r>
            <a:r>
              <a:rPr lang="en-US" dirty="0"/>
              <a:t>proposed transaction for review</a:t>
            </a:r>
          </a:p>
        </p:txBody>
      </p:sp>
      <p:sp>
        <p:nvSpPr>
          <p:cNvPr id="75" name="Rectangle 74"/>
          <p:cNvSpPr/>
          <p:nvPr/>
        </p:nvSpPr>
        <p:spPr>
          <a:xfrm>
            <a:off x="237067" y="3746751"/>
            <a:ext cx="3659452" cy="85725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412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smtClean="0"/>
              <a:t>Receives and validates trade request</a:t>
            </a:r>
            <a:br>
              <a:rPr lang="en-US" dirty="0" smtClean="0"/>
            </a:br>
            <a:r>
              <a:rPr lang="en-US" dirty="0" smtClean="0"/>
              <a:t>Adds cash movement command</a:t>
            </a:r>
            <a:br>
              <a:rPr lang="en-US" dirty="0" smtClean="0"/>
            </a:br>
            <a:r>
              <a:rPr lang="en-US" dirty="0" smtClean="0"/>
              <a:t>Signs with private key</a:t>
            </a:r>
            <a:endParaRPr lang="en-US" dirty="0"/>
          </a:p>
        </p:txBody>
      </p:sp>
      <p:sp>
        <p:nvSpPr>
          <p:cNvPr id="77" name="Rectangle 76"/>
          <p:cNvSpPr/>
          <p:nvPr/>
        </p:nvSpPr>
        <p:spPr>
          <a:xfrm>
            <a:off x="4129884" y="5447526"/>
            <a:ext cx="4173003" cy="85725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412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smtClean="0"/>
              <a:t>Receives and checks proposed transaction </a:t>
            </a:r>
            <a:br>
              <a:rPr lang="en-US" dirty="0" smtClean="0"/>
            </a:br>
            <a:r>
              <a:rPr lang="en-US" dirty="0" smtClean="0"/>
              <a:t>(signatures + contract constraints)</a:t>
            </a:r>
            <a:br>
              <a:rPr lang="en-US" dirty="0" smtClean="0"/>
            </a:br>
            <a:r>
              <a:rPr lang="en-US" dirty="0" smtClean="0"/>
              <a:t>Adds signature to SignedTransaction</a:t>
            </a:r>
            <a:endParaRPr lang="en-US" dirty="0"/>
          </a:p>
        </p:txBody>
      </p:sp>
      <p:cxnSp>
        <p:nvCxnSpPr>
          <p:cNvPr id="80" name="Straight Arrow Connector 79"/>
          <p:cNvCxnSpPr/>
          <p:nvPr/>
        </p:nvCxnSpPr>
        <p:spPr>
          <a:xfrm flipV="1">
            <a:off x="2044171" y="5130817"/>
            <a:ext cx="4175126" cy="1"/>
          </a:xfrm>
          <a:prstGeom prst="straightConnector1">
            <a:avLst/>
          </a:prstGeom>
          <a:ln w="412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/>
          <p:cNvSpPr txBox="1"/>
          <p:nvPr/>
        </p:nvSpPr>
        <p:spPr>
          <a:xfrm>
            <a:off x="2044171" y="4708864"/>
            <a:ext cx="42178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Send SignedTransaction to seller for review</a:t>
            </a:r>
            <a:endParaRPr lang="en-US" dirty="0"/>
          </a:p>
        </p:txBody>
      </p:sp>
      <p:cxnSp>
        <p:nvCxnSpPr>
          <p:cNvPr id="84" name="Straight Arrow Connector 83"/>
          <p:cNvCxnSpPr/>
          <p:nvPr/>
        </p:nvCxnSpPr>
        <p:spPr>
          <a:xfrm flipH="1">
            <a:off x="11061689" y="1721447"/>
            <a:ext cx="1" cy="8867305"/>
          </a:xfrm>
          <a:prstGeom prst="straightConnector1">
            <a:avLst/>
          </a:prstGeom>
          <a:ln w="41275"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/>
          <p:nvPr/>
        </p:nvCxnSpPr>
        <p:spPr>
          <a:xfrm flipV="1">
            <a:off x="6266399" y="6875484"/>
            <a:ext cx="4832017" cy="26443"/>
          </a:xfrm>
          <a:prstGeom prst="straightConnector1">
            <a:avLst/>
          </a:prstGeom>
          <a:ln w="412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/>
          <p:cNvSpPr txBox="1"/>
          <p:nvPr/>
        </p:nvSpPr>
        <p:spPr>
          <a:xfrm>
            <a:off x="7256383" y="6476949"/>
            <a:ext cx="2815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Request signature by notary</a:t>
            </a:r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10052694" y="7215079"/>
            <a:ext cx="2052939" cy="55057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412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mtClean="0"/>
              <a:t>Sign transaction</a:t>
            </a:r>
            <a:endParaRPr lang="en-US" dirty="0"/>
          </a:p>
        </p:txBody>
      </p:sp>
      <p:cxnSp>
        <p:nvCxnSpPr>
          <p:cNvPr id="95" name="Straight Arrow Connector 94"/>
          <p:cNvCxnSpPr/>
          <p:nvPr/>
        </p:nvCxnSpPr>
        <p:spPr>
          <a:xfrm flipH="1">
            <a:off x="6251315" y="8438279"/>
            <a:ext cx="4862183" cy="44192"/>
          </a:xfrm>
          <a:prstGeom prst="straightConnector1">
            <a:avLst/>
          </a:prstGeom>
          <a:ln w="412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/>
          <p:cNvSpPr txBox="1"/>
          <p:nvPr/>
        </p:nvSpPr>
        <p:spPr>
          <a:xfrm>
            <a:off x="7274745" y="8015585"/>
            <a:ext cx="2475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Receive final transaction</a:t>
            </a:r>
            <a:endParaRPr lang="en-US" dirty="0"/>
          </a:p>
        </p:txBody>
      </p:sp>
      <p:cxnSp>
        <p:nvCxnSpPr>
          <p:cNvPr id="100" name="Straight Arrow Connector 99"/>
          <p:cNvCxnSpPr/>
          <p:nvPr/>
        </p:nvCxnSpPr>
        <p:spPr>
          <a:xfrm flipH="1" flipV="1">
            <a:off x="2044171" y="8667137"/>
            <a:ext cx="4188783" cy="0"/>
          </a:xfrm>
          <a:prstGeom prst="straightConnector1">
            <a:avLst/>
          </a:prstGeom>
          <a:ln w="412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2855121" y="8247157"/>
            <a:ext cx="2475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Receive final transaction</a:t>
            </a:r>
            <a:endParaRPr lang="en-US" dirty="0"/>
          </a:p>
        </p:txBody>
      </p:sp>
      <p:sp>
        <p:nvSpPr>
          <p:cNvPr id="103" name="Rectangle 102"/>
          <p:cNvSpPr/>
          <p:nvPr/>
        </p:nvSpPr>
        <p:spPr>
          <a:xfrm>
            <a:off x="798536" y="8851626"/>
            <a:ext cx="2555328" cy="44345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412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smtClean="0"/>
              <a:t>Record transaction</a:t>
            </a:r>
            <a:endParaRPr lang="en-US" dirty="0"/>
          </a:p>
        </p:txBody>
      </p:sp>
      <p:cxnSp>
        <p:nvCxnSpPr>
          <p:cNvPr id="106" name="Straight Arrow Connector 105"/>
          <p:cNvCxnSpPr/>
          <p:nvPr/>
        </p:nvCxnSpPr>
        <p:spPr>
          <a:xfrm flipV="1">
            <a:off x="2028727" y="9721068"/>
            <a:ext cx="4190570" cy="26444"/>
          </a:xfrm>
          <a:prstGeom prst="straightConnector1">
            <a:avLst/>
          </a:prstGeom>
          <a:ln w="412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/>
          <p:cNvSpPr txBox="1"/>
          <p:nvPr/>
        </p:nvSpPr>
        <p:spPr>
          <a:xfrm>
            <a:off x="2310687" y="9364958"/>
            <a:ext cx="3635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Broadcast transaction to participants</a:t>
            </a:r>
            <a:endParaRPr lang="en-US" dirty="0"/>
          </a:p>
        </p:txBody>
      </p:sp>
      <p:sp>
        <p:nvSpPr>
          <p:cNvPr id="112" name="Rectangle 111"/>
          <p:cNvSpPr/>
          <p:nvPr/>
        </p:nvSpPr>
        <p:spPr>
          <a:xfrm>
            <a:off x="4864703" y="9938554"/>
            <a:ext cx="2555328" cy="44345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412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smtClean="0"/>
              <a:t>Record transaction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70436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429101" y="897290"/>
            <a:ext cx="2406489" cy="879692"/>
          </a:xfrm>
          <a:prstGeom prst="roundRect">
            <a:avLst/>
          </a:prstGeom>
          <a:ln w="254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100 AAPL in account Sell AAPL @ </a:t>
            </a:r>
            <a:r>
              <a:rPr lang="en-US" sz="2000"/>
              <a:t>$116.15</a:t>
            </a:r>
            <a:endParaRPr lang="en-US" sz="2000" dirty="0"/>
          </a:p>
        </p:txBody>
      </p:sp>
      <p:sp>
        <p:nvSpPr>
          <p:cNvPr id="8" name="Rounded Rectangle 7"/>
          <p:cNvSpPr/>
          <p:nvPr/>
        </p:nvSpPr>
        <p:spPr>
          <a:xfrm>
            <a:off x="429101" y="1924832"/>
            <a:ext cx="2406489" cy="749744"/>
          </a:xfrm>
          <a:prstGeom prst="roundRect">
            <a:avLst/>
          </a:prstGeom>
          <a:ln w="254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$11,615.00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5900993" y="897290"/>
            <a:ext cx="2080492" cy="706581"/>
          </a:xfrm>
          <a:prstGeom prst="roundRect">
            <a:avLst/>
          </a:prstGeom>
          <a:ln w="254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Sell F @ </a:t>
            </a:r>
            <a:r>
              <a:rPr lang="en-US" sz="2000"/>
              <a:t>$13.17</a:t>
            </a:r>
            <a:endParaRPr lang="en-US" sz="2000" dirty="0"/>
          </a:p>
        </p:txBody>
      </p:sp>
      <p:sp>
        <p:nvSpPr>
          <p:cNvPr id="10" name="Rounded Rectangle 9"/>
          <p:cNvSpPr/>
          <p:nvPr/>
        </p:nvSpPr>
        <p:spPr>
          <a:xfrm>
            <a:off x="3303591" y="897290"/>
            <a:ext cx="2135140" cy="706581"/>
          </a:xfrm>
          <a:prstGeom prst="roundRect">
            <a:avLst/>
          </a:prstGeom>
          <a:ln w="254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Buy F @ </a:t>
            </a:r>
            <a:r>
              <a:rPr lang="en-US" sz="2000"/>
              <a:t>$12.59</a:t>
            </a:r>
            <a:endParaRPr lang="en-US" sz="2000" dirty="0"/>
          </a:p>
        </p:txBody>
      </p:sp>
      <p:sp>
        <p:nvSpPr>
          <p:cNvPr id="11" name="Rounded Rectangle 10"/>
          <p:cNvSpPr/>
          <p:nvPr/>
        </p:nvSpPr>
        <p:spPr>
          <a:xfrm>
            <a:off x="8443746" y="897290"/>
            <a:ext cx="2080492" cy="1027543"/>
          </a:xfrm>
          <a:prstGeom prst="roundRect">
            <a:avLst/>
          </a:prstGeom>
          <a:ln w="254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Funds from AAPL sale are received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237845" y="236952"/>
            <a:ext cx="7889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i="1" dirty="0"/>
              <a:t>Day 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976662" y="236952"/>
            <a:ext cx="7889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i="1"/>
              <a:t>Day 2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546739" y="236952"/>
            <a:ext cx="7889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i="1" dirty="0"/>
              <a:t>Day 3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091310" y="236952"/>
            <a:ext cx="7889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i="1" dirty="0"/>
              <a:t>Day 4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711434" y="5331559"/>
            <a:ext cx="2406489" cy="749744"/>
          </a:xfrm>
          <a:prstGeom prst="roundRect">
            <a:avLst/>
          </a:prstGeom>
          <a:ln w="254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$11,780.96</a:t>
            </a:r>
          </a:p>
        </p:txBody>
      </p:sp>
      <p:sp>
        <p:nvSpPr>
          <p:cNvPr id="19" name="Cross 18"/>
          <p:cNvSpPr/>
          <p:nvPr/>
        </p:nvSpPr>
        <p:spPr>
          <a:xfrm rot="18829932">
            <a:off x="6021189" y="2488259"/>
            <a:ext cx="929473" cy="914552"/>
          </a:xfrm>
          <a:prstGeom prst="plus">
            <a:avLst>
              <a:gd name="adj" fmla="val 40390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6810935" y="2749709"/>
            <a:ext cx="1127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freeriding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3297851" y="1763557"/>
            <a:ext cx="2135140" cy="911020"/>
          </a:xfrm>
          <a:prstGeom prst="roundRect">
            <a:avLst/>
          </a:prstGeom>
          <a:ln w="254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922 shares in F</a:t>
            </a:r>
          </a:p>
          <a:p>
            <a:pPr algn="ctr"/>
            <a:r>
              <a:rPr lang="en-US" sz="2000" dirty="0"/>
              <a:t>$7.02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5900993" y="1776981"/>
            <a:ext cx="2080492" cy="675555"/>
          </a:xfrm>
          <a:prstGeom prst="roundRect">
            <a:avLst/>
          </a:prstGeom>
          <a:ln w="254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$12,149.76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711436" y="4304015"/>
            <a:ext cx="2406489" cy="879692"/>
          </a:xfrm>
          <a:prstGeom prst="roundRect">
            <a:avLst/>
          </a:prstGeom>
          <a:ln w="25400"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100 AAPL in account Sell AAPL @ $116.15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8726079" y="5521484"/>
            <a:ext cx="2104356" cy="669901"/>
          </a:xfrm>
          <a:prstGeom prst="roundRect">
            <a:avLst/>
          </a:prstGeom>
          <a:ln w="25400"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$11,615.00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6183327" y="4304016"/>
            <a:ext cx="2080492" cy="706581"/>
          </a:xfrm>
          <a:prstGeom prst="roundRect">
            <a:avLst/>
          </a:prstGeom>
          <a:ln w="25400"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No action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3585926" y="4304016"/>
            <a:ext cx="2135140" cy="706581"/>
          </a:xfrm>
          <a:prstGeom prst="roundRect">
            <a:avLst/>
          </a:prstGeom>
          <a:ln w="25400"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Buy F @ </a:t>
            </a:r>
            <a:r>
              <a:rPr lang="en-US" sz="2000"/>
              <a:t>$12.59</a:t>
            </a:r>
            <a:endParaRPr lang="en-US" sz="2000" dirty="0"/>
          </a:p>
        </p:txBody>
      </p:sp>
      <p:sp>
        <p:nvSpPr>
          <p:cNvPr id="27" name="Rounded Rectangle 26"/>
          <p:cNvSpPr/>
          <p:nvPr/>
        </p:nvSpPr>
        <p:spPr>
          <a:xfrm>
            <a:off x="8726079" y="4304017"/>
            <a:ext cx="2104356" cy="1027543"/>
          </a:xfrm>
          <a:prstGeom prst="roundRect">
            <a:avLst/>
          </a:prstGeom>
          <a:ln w="25400"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Funds from AAPL sale are received</a:t>
            </a:r>
          </a:p>
          <a:p>
            <a:pPr algn="ctr"/>
            <a:r>
              <a:rPr lang="en-US" sz="2000" dirty="0"/>
              <a:t>Sell F @ $12.77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520178" y="3713980"/>
            <a:ext cx="7889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i="1" dirty="0"/>
              <a:t>Day 1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253255" y="3713980"/>
            <a:ext cx="7889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i="1"/>
              <a:t>Day 2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829073" y="3713980"/>
            <a:ext cx="7889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i="1" dirty="0"/>
              <a:t>Day 3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9383758" y="3713980"/>
            <a:ext cx="7889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i="1" dirty="0"/>
              <a:t>Day 4</a:t>
            </a:r>
          </a:p>
        </p:txBody>
      </p:sp>
      <p:sp>
        <p:nvSpPr>
          <p:cNvPr id="34" name="Rounded Rectangle 33"/>
          <p:cNvSpPr/>
          <p:nvPr/>
        </p:nvSpPr>
        <p:spPr>
          <a:xfrm>
            <a:off x="3580185" y="5170283"/>
            <a:ext cx="2135140" cy="911020"/>
          </a:xfrm>
          <a:prstGeom prst="roundRect">
            <a:avLst/>
          </a:prstGeom>
          <a:ln w="25400"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922 shares in F</a:t>
            </a:r>
          </a:p>
          <a:p>
            <a:pPr algn="ctr"/>
            <a:r>
              <a:rPr lang="en-US" sz="2000" dirty="0"/>
              <a:t>$7.02</a:t>
            </a:r>
          </a:p>
        </p:txBody>
      </p:sp>
    </p:spTree>
    <p:extLst>
      <p:ext uri="{BB962C8B-B14F-4D97-AF65-F5344CB8AC3E}">
        <p14:creationId xmlns:p14="http://schemas.microsoft.com/office/powerpoint/2010/main" val="11172288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3066786" y="201168"/>
            <a:ext cx="2511054" cy="730399"/>
          </a:xfrm>
          <a:prstGeom prst="roundRect">
            <a:avLst/>
          </a:prstGeom>
          <a:ln w="38100"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dirty="0" smtClean="0"/>
              <a:t>💰 Central Bank 💰 </a:t>
            </a:r>
            <a:endParaRPr lang="en-US" sz="2000" b="1" dirty="0"/>
          </a:p>
        </p:txBody>
      </p:sp>
      <p:sp>
        <p:nvSpPr>
          <p:cNvPr id="3" name="Rounded Rectangle 2"/>
          <p:cNvSpPr/>
          <p:nvPr/>
        </p:nvSpPr>
        <p:spPr>
          <a:xfrm>
            <a:off x="1353313" y="2326271"/>
            <a:ext cx="1713473" cy="813908"/>
          </a:xfrm>
          <a:prstGeom prst="roundRect">
            <a:avLst/>
          </a:prstGeom>
          <a:ln w="317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/>
              <a:t>Bank A</a:t>
            </a:r>
          </a:p>
          <a:p>
            <a:pPr algn="ctr"/>
            <a:r>
              <a:rPr lang="en-US" b="1" dirty="0"/>
              <a:t>(Buyer)</a:t>
            </a:r>
          </a:p>
        </p:txBody>
      </p:sp>
      <p:cxnSp>
        <p:nvCxnSpPr>
          <p:cNvPr id="4" name="Straight Arrow Connector 3"/>
          <p:cNvCxnSpPr>
            <a:stCxn id="2" idx="2"/>
            <a:endCxn id="3" idx="0"/>
          </p:cNvCxnSpPr>
          <p:nvPr/>
        </p:nvCxnSpPr>
        <p:spPr>
          <a:xfrm flipH="1">
            <a:off x="2210050" y="931567"/>
            <a:ext cx="2112263" cy="1394704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ounded Rectangle 4"/>
          <p:cNvSpPr/>
          <p:nvPr/>
        </p:nvSpPr>
        <p:spPr>
          <a:xfrm>
            <a:off x="5577840" y="2326271"/>
            <a:ext cx="1873480" cy="813908"/>
          </a:xfrm>
          <a:prstGeom prst="roundRect">
            <a:avLst/>
          </a:prstGeom>
          <a:ln w="317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/>
              <a:t>Bank B</a:t>
            </a:r>
            <a:br>
              <a:rPr lang="en-US" b="1" dirty="0"/>
            </a:br>
            <a:r>
              <a:rPr lang="en-US" b="1" dirty="0"/>
              <a:t>(Seller)</a:t>
            </a:r>
          </a:p>
        </p:txBody>
      </p:sp>
      <p:cxnSp>
        <p:nvCxnSpPr>
          <p:cNvPr id="6" name="Straight Arrow Connector 5"/>
          <p:cNvCxnSpPr>
            <a:stCxn id="3" idx="3"/>
            <a:endCxn id="5" idx="1"/>
          </p:cNvCxnSpPr>
          <p:nvPr/>
        </p:nvCxnSpPr>
        <p:spPr>
          <a:xfrm>
            <a:off x="3066786" y="2733225"/>
            <a:ext cx="2511054" cy="0"/>
          </a:xfrm>
          <a:prstGeom prst="straightConnector1">
            <a:avLst/>
          </a:prstGeom>
          <a:ln w="63500" cmpd="tri">
            <a:prstDash val="sysDash"/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2" idx="2"/>
            <a:endCxn id="5" idx="0"/>
          </p:cNvCxnSpPr>
          <p:nvPr/>
        </p:nvCxnSpPr>
        <p:spPr>
          <a:xfrm>
            <a:off x="4322313" y="931567"/>
            <a:ext cx="2192267" cy="1394704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3437733" y="1392265"/>
            <a:ext cx="18059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issue cash 💵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3206836" y="3821651"/>
            <a:ext cx="2146829" cy="658909"/>
          </a:xfrm>
          <a:prstGeom prst="roundRect">
            <a:avLst/>
          </a:prstGeom>
          <a:ln w="47625">
            <a:solidFill>
              <a:schemeClr val="tx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latin typeface="Apple Color Emoji" charset="0"/>
              </a:rPr>
              <a:t>📄</a:t>
            </a:r>
            <a:r>
              <a:rPr lang="en-US" sz="2000" b="1" dirty="0" smtClean="0"/>
              <a:t> Exchange </a:t>
            </a:r>
            <a:r>
              <a:rPr lang="en-US" sz="2000" dirty="0">
                <a:latin typeface="Apple Color Emoji" charset="0"/>
              </a:rPr>
              <a:t>📄</a:t>
            </a:r>
            <a:endParaRPr lang="en-US" sz="2000" b="1" dirty="0"/>
          </a:p>
        </p:txBody>
      </p:sp>
      <p:sp>
        <p:nvSpPr>
          <p:cNvPr id="32" name="Rounded Rectangle 31"/>
          <p:cNvSpPr/>
          <p:nvPr/>
        </p:nvSpPr>
        <p:spPr>
          <a:xfrm>
            <a:off x="7376160" y="4791185"/>
            <a:ext cx="1713473" cy="813908"/>
          </a:xfrm>
          <a:prstGeom prst="round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 smtClean="0"/>
              <a:t>Company 1</a:t>
            </a:r>
            <a:endParaRPr lang="en-US" b="1" dirty="0"/>
          </a:p>
        </p:txBody>
      </p:sp>
      <p:sp>
        <p:nvSpPr>
          <p:cNvPr id="33" name="Rounded Rectangle 32"/>
          <p:cNvSpPr/>
          <p:nvPr/>
        </p:nvSpPr>
        <p:spPr>
          <a:xfrm>
            <a:off x="6519423" y="5410847"/>
            <a:ext cx="1713473" cy="813908"/>
          </a:xfrm>
          <a:prstGeom prst="round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 smtClean="0"/>
              <a:t>Company 2</a:t>
            </a:r>
            <a:endParaRPr lang="en-US" b="1" dirty="0"/>
          </a:p>
        </p:txBody>
      </p:sp>
      <p:sp>
        <p:nvSpPr>
          <p:cNvPr id="34" name="Rounded Rectangle 33"/>
          <p:cNvSpPr/>
          <p:nvPr/>
        </p:nvSpPr>
        <p:spPr>
          <a:xfrm>
            <a:off x="5662686" y="6030509"/>
            <a:ext cx="1713473" cy="813908"/>
          </a:xfrm>
          <a:prstGeom prst="round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 smtClean="0"/>
              <a:t>Company 3</a:t>
            </a:r>
            <a:endParaRPr lang="en-US" b="1" dirty="0"/>
          </a:p>
        </p:txBody>
      </p:sp>
      <p:cxnSp>
        <p:nvCxnSpPr>
          <p:cNvPr id="36" name="Curved Connector 35"/>
          <p:cNvCxnSpPr>
            <a:stCxn id="34" idx="1"/>
            <a:endCxn id="20" idx="2"/>
          </p:cNvCxnSpPr>
          <p:nvPr/>
        </p:nvCxnSpPr>
        <p:spPr>
          <a:xfrm rot="10800000">
            <a:off x="4280252" y="4480561"/>
            <a:ext cx="1382435" cy="1956903"/>
          </a:xfrm>
          <a:prstGeom prst="curved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urved Connector 36"/>
          <p:cNvCxnSpPr>
            <a:stCxn id="33" idx="1"/>
            <a:endCxn id="20" idx="2"/>
          </p:cNvCxnSpPr>
          <p:nvPr/>
        </p:nvCxnSpPr>
        <p:spPr>
          <a:xfrm rot="10800000">
            <a:off x="4280251" y="4480561"/>
            <a:ext cx="2239172" cy="1337241"/>
          </a:xfrm>
          <a:prstGeom prst="curved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urved Connector 39"/>
          <p:cNvCxnSpPr>
            <a:stCxn id="32" idx="1"/>
            <a:endCxn id="20" idx="2"/>
          </p:cNvCxnSpPr>
          <p:nvPr/>
        </p:nvCxnSpPr>
        <p:spPr>
          <a:xfrm rot="10800000">
            <a:off x="4280252" y="4480561"/>
            <a:ext cx="3095909" cy="717579"/>
          </a:xfrm>
          <a:prstGeom prst="curved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1353313" y="5365148"/>
            <a:ext cx="3071167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IPOs shares are centralized  </a:t>
            </a:r>
            <a:br>
              <a:rPr lang="en-US" sz="2000" dirty="0" smtClean="0"/>
            </a:br>
            <a:r>
              <a:rPr lang="en-US" sz="2000" dirty="0" smtClean="0"/>
              <a:t>on the exchange </a:t>
            </a:r>
            <a:r>
              <a:rPr lang="en-US" sz="2000" dirty="0" smtClean="0">
                <a:latin typeface="Apple Color Emoji" charset="0"/>
              </a:rPr>
              <a:t>📄</a:t>
            </a:r>
            <a:endParaRPr lang="en-US" sz="2000" dirty="0"/>
          </a:p>
          <a:p>
            <a:endParaRPr lang="en-US" dirty="0"/>
          </a:p>
        </p:txBody>
      </p:sp>
      <p:cxnSp>
        <p:nvCxnSpPr>
          <p:cNvPr id="53" name="Curved Connector 52"/>
          <p:cNvCxnSpPr>
            <a:stCxn id="20" idx="1"/>
            <a:endCxn id="3" idx="2"/>
          </p:cNvCxnSpPr>
          <p:nvPr/>
        </p:nvCxnSpPr>
        <p:spPr>
          <a:xfrm rot="10800000">
            <a:off x="2210050" y="3140180"/>
            <a:ext cx="996786" cy="1010927"/>
          </a:xfrm>
          <a:prstGeom prst="curved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urved Connector 55"/>
          <p:cNvCxnSpPr>
            <a:stCxn id="20" idx="3"/>
            <a:endCxn id="5" idx="2"/>
          </p:cNvCxnSpPr>
          <p:nvPr/>
        </p:nvCxnSpPr>
        <p:spPr>
          <a:xfrm flipV="1">
            <a:off x="5353665" y="3140179"/>
            <a:ext cx="1160915" cy="1010927"/>
          </a:xfrm>
          <a:prstGeom prst="curved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6455876" y="3241796"/>
            <a:ext cx="347832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Exchange “offers” (sells) shares </a:t>
            </a:r>
            <a:br>
              <a:rPr lang="en-US" sz="2000" dirty="0" smtClean="0"/>
            </a:br>
            <a:r>
              <a:rPr lang="en-US" sz="2000" dirty="0" smtClean="0"/>
              <a:t>to public investors (who have </a:t>
            </a:r>
            <a:br>
              <a:rPr lang="en-US" sz="2000" dirty="0" smtClean="0"/>
            </a:br>
            <a:r>
              <a:rPr lang="en-US" sz="2000" dirty="0" smtClean="0"/>
              <a:t>accounts in the shown banks)</a:t>
            </a:r>
            <a:endParaRPr lang="en-US" sz="2000" dirty="0"/>
          </a:p>
        </p:txBody>
      </p:sp>
      <p:sp>
        <p:nvSpPr>
          <p:cNvPr id="60" name="TextBox 59"/>
          <p:cNvSpPr txBox="1"/>
          <p:nvPr/>
        </p:nvSpPr>
        <p:spPr>
          <a:xfrm>
            <a:off x="3108577" y="2247958"/>
            <a:ext cx="2464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  <a:r>
              <a:rPr lang="en-US" smtClean="0"/>
              <a:t>ash </a:t>
            </a:r>
            <a:r>
              <a:rPr lang="en-US" dirty="0" smtClean="0"/>
              <a:t>vs. assets exchange</a:t>
            </a:r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3307002" y="2787204"/>
            <a:ext cx="1936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💵 </a:t>
            </a:r>
            <a:r>
              <a:rPr lang="en-US" dirty="0" smtClean="0"/>
              <a:t>vs. </a:t>
            </a:r>
            <a:r>
              <a:rPr lang="en-US" dirty="0" smtClean="0">
                <a:latin typeface="Apple Color Emoji" charset="0"/>
              </a:rPr>
              <a:t>📄</a:t>
            </a:r>
            <a:r>
              <a:rPr lang="en-US" dirty="0" smtClean="0"/>
              <a:t> exchange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9872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-914400" y="-859536"/>
            <a:ext cx="14154912" cy="890625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9359748"/>
              </p:ext>
            </p:extLst>
          </p:nvPr>
        </p:nvGraphicFramePr>
        <p:xfrm>
          <a:off x="292607" y="0"/>
          <a:ext cx="11448288" cy="7121223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871217"/>
                <a:gridCol w="3767328"/>
                <a:gridCol w="4809743"/>
              </a:tblGrid>
              <a:tr h="842859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Requirement type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Required</a:t>
                      </a:r>
                      <a:r>
                        <a:rPr lang="en-US" sz="2400" baseline="0" dirty="0" smtClean="0"/>
                        <a:t> standard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Existent implementation</a:t>
                      </a:r>
                      <a:endParaRPr lang="en-US" sz="2400" dirty="0"/>
                    </a:p>
                  </a:txBody>
                  <a:tcPr anchor="ctr"/>
                </a:tc>
              </a:tr>
              <a:tr h="842859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/>
                        <a:t>Performance</a:t>
                      </a:r>
                      <a:endParaRPr lang="en-US" sz="2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100K</a:t>
                      </a:r>
                      <a:r>
                        <a:rPr lang="en-US" sz="2000" baseline="0" dirty="0" smtClean="0"/>
                        <a:t> TPS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smtClean="0">
                          <a:solidFill>
                            <a:schemeClr val="tx1"/>
                          </a:solidFill>
                        </a:rPr>
                        <a:t>Theoretically unlimited TPS, 80K+</a:t>
                      </a:r>
                      <a:r>
                        <a:rPr lang="en-US" sz="2000" b="0" baseline="0" dirty="0" smtClean="0">
                          <a:solidFill>
                            <a:schemeClr val="tx1"/>
                          </a:solidFill>
                        </a:rPr>
                        <a:t> TPS for notarisation (with growing potential) =&gt; </a:t>
                      </a:r>
                      <a:r>
                        <a:rPr lang="en-US" sz="2000" b="0" baseline="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✅</a:t>
                      </a:r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</a:tr>
              <a:tr h="1494267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/>
                        <a:t>Security and privacy</a:t>
                      </a:r>
                      <a:endParaRPr lang="en-US" sz="2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Hiding information,</a:t>
                      </a:r>
                      <a:r>
                        <a:rPr lang="en-US" sz="2000" baseline="0" dirty="0" smtClean="0"/>
                        <a:t> IP obfuscation, private network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smtClean="0">
                          <a:solidFill>
                            <a:schemeClr val="tx1"/>
                          </a:solidFill>
                        </a:rPr>
                        <a:t>Data sharing on a need-to-know basis, notaries</a:t>
                      </a:r>
                      <a:r>
                        <a:rPr lang="en-US" sz="2000" b="0" baseline="0" dirty="0" smtClean="0">
                          <a:solidFill>
                            <a:schemeClr val="tx1"/>
                          </a:solidFill>
                        </a:rPr>
                        <a:t> do not have access to transaction details, private network with obfuscated IPs throughout transactions =&gt; </a:t>
                      </a:r>
                      <a:r>
                        <a:rPr lang="en-US" sz="2000" b="0" baseline="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✅</a:t>
                      </a:r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</a:tr>
              <a:tr h="842859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/>
                        <a:t>Scalability</a:t>
                      </a:r>
                      <a:endParaRPr lang="en-US" sz="2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Incorporate new nodes</a:t>
                      </a:r>
                      <a:r>
                        <a:rPr lang="en-US" sz="2000" baseline="0" dirty="0" smtClean="0"/>
                        <a:t> seamlessly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smtClean="0">
                          <a:solidFill>
                            <a:schemeClr val="tx1"/>
                          </a:solidFill>
                        </a:rPr>
                        <a:t>On-the-fly node addition</a:t>
                      </a:r>
                      <a:r>
                        <a:rPr lang="en-US" sz="2000" b="0" baseline="0" dirty="0" smtClean="0">
                          <a:solidFill>
                            <a:schemeClr val="tx1"/>
                          </a:solidFill>
                        </a:rPr>
                        <a:t> with </a:t>
                      </a:r>
                      <a:r>
                        <a:rPr lang="en-US" sz="2000" b="0" dirty="0" smtClean="0">
                          <a:solidFill>
                            <a:schemeClr val="tx1"/>
                          </a:solidFill>
                        </a:rPr>
                        <a:t>no added latency =&gt; </a:t>
                      </a:r>
                      <a:r>
                        <a:rPr lang="en-US" sz="2000" b="0" baseline="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✅</a:t>
                      </a:r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</a:tr>
              <a:tr h="842859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/>
                        <a:t>Reliability</a:t>
                      </a:r>
                      <a:endParaRPr lang="en-US" sz="2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Extremely</a:t>
                      </a:r>
                      <a:r>
                        <a:rPr lang="en-US" sz="2000" baseline="0" dirty="0" smtClean="0"/>
                        <a:t> reliable due to its criticality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baseline="0" dirty="0" smtClean="0">
                          <a:solidFill>
                            <a:schemeClr val="tx1"/>
                          </a:solidFill>
                        </a:rPr>
                        <a:t>Node failure management, database persistence, node-level backups =&gt; </a:t>
                      </a:r>
                      <a:r>
                        <a:rPr lang="en-US" sz="2000" b="0" baseline="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✅</a:t>
                      </a:r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</a:tr>
              <a:tr h="842859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/>
                        <a:t>Usability and costs</a:t>
                      </a:r>
                      <a:endParaRPr lang="en-US" sz="2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Intuitive</a:t>
                      </a:r>
                      <a:r>
                        <a:rPr lang="en-US" sz="2000" baseline="0" dirty="0" smtClean="0"/>
                        <a:t> system, reasonable costs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smtClean="0">
                          <a:solidFill>
                            <a:schemeClr val="tx1"/>
                          </a:solidFill>
                        </a:rPr>
                        <a:t>Intuitive web interface, system has the potential to save billions every year</a:t>
                      </a:r>
                      <a:r>
                        <a:rPr lang="en-US" sz="2000" b="0" baseline="0" dirty="0" smtClean="0">
                          <a:solidFill>
                            <a:schemeClr val="tx1"/>
                          </a:solidFill>
                        </a:rPr>
                        <a:t> =&gt;</a:t>
                      </a:r>
                      <a:r>
                        <a:rPr lang="en-US" sz="20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000" b="0" baseline="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✅</a:t>
                      </a:r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</a:tr>
              <a:tr h="1149436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/>
                        <a:t>Compliance</a:t>
                      </a:r>
                      <a:endParaRPr lang="en-US" sz="2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MiFID II compliant, KYC, AML, ATF controls, auditing facilities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smtClean="0">
                          <a:solidFill>
                            <a:schemeClr val="tx1"/>
                          </a:solidFill>
                        </a:rPr>
                        <a:t>In the final system, all will</a:t>
                      </a:r>
                      <a:r>
                        <a:rPr lang="en-US" sz="2000" b="0" baseline="0" dirty="0" smtClean="0">
                          <a:solidFill>
                            <a:schemeClr val="tx1"/>
                          </a:solidFill>
                        </a:rPr>
                        <a:t> be implemented accordingly </a:t>
                      </a:r>
                      <a:r>
                        <a:rPr lang="mr-IN" sz="2000" b="0" baseline="0" dirty="0" smtClean="0">
                          <a:solidFill>
                            <a:schemeClr val="tx1"/>
                          </a:solidFill>
                        </a:rPr>
                        <a:t>–</a:t>
                      </a:r>
                      <a:r>
                        <a:rPr lang="en-US" sz="2000" b="0" baseline="0" dirty="0" smtClean="0">
                          <a:solidFill>
                            <a:schemeClr val="tx1"/>
                          </a:solidFill>
                        </a:rPr>
                        <a:t> even now, it is MiFID II compliant and has limited auditing facilities =&gt; </a:t>
                      </a:r>
                      <a:r>
                        <a:rPr lang="en-US" sz="2000" b="0" baseline="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✅</a:t>
                      </a:r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918496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31334" y="1507067"/>
            <a:ext cx="1947335" cy="7200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£100</a:t>
            </a:r>
          </a:p>
        </p:txBody>
      </p:sp>
      <p:sp>
        <p:nvSpPr>
          <p:cNvPr id="5" name="Rectangle 4"/>
          <p:cNvSpPr/>
          <p:nvPr/>
        </p:nvSpPr>
        <p:spPr>
          <a:xfrm>
            <a:off x="931334" y="2397767"/>
            <a:ext cx="1947335" cy="71966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100 shares of A</a:t>
            </a:r>
          </a:p>
        </p:txBody>
      </p:sp>
      <p:sp>
        <p:nvSpPr>
          <p:cNvPr id="6" name="Rectangle 5"/>
          <p:cNvSpPr/>
          <p:nvPr/>
        </p:nvSpPr>
        <p:spPr>
          <a:xfrm>
            <a:off x="931334" y="3292699"/>
            <a:ext cx="1947335" cy="7200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90 shares of A</a:t>
            </a:r>
            <a:br>
              <a:rPr lang="en-US"/>
            </a:br>
            <a:r>
              <a:rPr lang="en-US"/>
              <a:t>£10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31334" y="4187965"/>
            <a:ext cx="1947335" cy="7200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80 shares of A</a:t>
            </a:r>
            <a:br>
              <a:rPr lang="en-US" dirty="0"/>
            </a:br>
            <a:r>
              <a:rPr lang="en-US" dirty="0"/>
              <a:t>£20</a:t>
            </a:r>
          </a:p>
        </p:txBody>
      </p:sp>
      <p:cxnSp>
        <p:nvCxnSpPr>
          <p:cNvPr id="9" name="Curved Connector 8"/>
          <p:cNvCxnSpPr>
            <a:stCxn id="4" idx="1"/>
            <a:endCxn id="5" idx="1"/>
          </p:cNvCxnSpPr>
          <p:nvPr/>
        </p:nvCxnSpPr>
        <p:spPr>
          <a:xfrm rot="10800000" flipV="1">
            <a:off x="931334" y="1867067"/>
            <a:ext cx="12700" cy="890533"/>
          </a:xfrm>
          <a:prstGeom prst="curvedConnector3">
            <a:avLst>
              <a:gd name="adj1" fmla="val 1800000"/>
            </a:avLst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urved Connector 10"/>
          <p:cNvCxnSpPr>
            <a:stCxn id="6" idx="1"/>
            <a:endCxn id="7" idx="1"/>
          </p:cNvCxnSpPr>
          <p:nvPr/>
        </p:nvCxnSpPr>
        <p:spPr>
          <a:xfrm rot="10800000" flipV="1">
            <a:off x="931334" y="3652699"/>
            <a:ext cx="12700" cy="895267"/>
          </a:xfrm>
          <a:prstGeom prst="curvedConnector3">
            <a:avLst>
              <a:gd name="adj1" fmla="val 1800000"/>
            </a:avLst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urved Connector 11"/>
          <p:cNvCxnSpPr>
            <a:stCxn id="5" idx="1"/>
            <a:endCxn id="6" idx="1"/>
          </p:cNvCxnSpPr>
          <p:nvPr/>
        </p:nvCxnSpPr>
        <p:spPr>
          <a:xfrm rot="10800000" flipV="1">
            <a:off x="931334" y="2757600"/>
            <a:ext cx="12700" cy="895099"/>
          </a:xfrm>
          <a:prstGeom prst="curvedConnector3">
            <a:avLst>
              <a:gd name="adj1" fmla="val 1800000"/>
            </a:avLst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601135" y="717571"/>
            <a:ext cx="26077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Alice’s account throughout the day</a:t>
            </a:r>
          </a:p>
        </p:txBody>
      </p:sp>
      <p:cxnSp>
        <p:nvCxnSpPr>
          <p:cNvPr id="19" name="Curved Connector 18"/>
          <p:cNvCxnSpPr>
            <a:stCxn id="7" idx="3"/>
            <a:endCxn id="20" idx="1"/>
          </p:cNvCxnSpPr>
          <p:nvPr/>
        </p:nvCxnSpPr>
        <p:spPr>
          <a:xfrm flipV="1">
            <a:off x="2878667" y="3292699"/>
            <a:ext cx="846667" cy="1255267"/>
          </a:xfrm>
          <a:prstGeom prst="curvedConnector3">
            <a:avLst>
              <a:gd name="adj1" fmla="val 50000"/>
            </a:avLst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ounded Rectangle 19"/>
          <p:cNvSpPr/>
          <p:nvPr/>
        </p:nvSpPr>
        <p:spPr>
          <a:xfrm>
            <a:off x="3725334" y="2397601"/>
            <a:ext cx="3505197" cy="1790199"/>
          </a:xfrm>
          <a:prstGeom prst="roundRect">
            <a:avLst/>
          </a:prstGeom>
          <a:ln w="254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£80 go out of Alice’s account</a:t>
            </a:r>
          </a:p>
          <a:p>
            <a:pPr algn="ctr"/>
            <a:r>
              <a:rPr lang="en-US" dirty="0"/>
              <a:t>80 shares credited to her account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728753" y="1363901"/>
            <a:ext cx="1498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/>
              <a:t>Clearing </a:t>
            </a:r>
            <a:r>
              <a:rPr lang="en-US" dirty="0"/>
              <a:t>stage</a:t>
            </a:r>
          </a:p>
        </p:txBody>
      </p:sp>
    </p:spTree>
    <p:extLst>
      <p:ext uri="{BB962C8B-B14F-4D97-AF65-F5344CB8AC3E}">
        <p14:creationId xmlns:p14="http://schemas.microsoft.com/office/powerpoint/2010/main" val="620324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96837591"/>
              </p:ext>
            </p:extLst>
          </p:nvPr>
        </p:nvGraphicFramePr>
        <p:xfrm>
          <a:off x="838200" y="1138235"/>
          <a:ext cx="8983133" cy="4515575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3110345"/>
                <a:gridCol w="3027988"/>
                <a:gridCol w="2844800"/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Blockchains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Best feature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Worst feature</a:t>
                      </a:r>
                      <a:endParaRPr lang="en-US" sz="2400" dirty="0"/>
                    </a:p>
                  </a:txBody>
                  <a:tcPr/>
                </a:tc>
              </a:tr>
              <a:tr h="811675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700" dirty="0" smtClean="0"/>
                        <a:t>Popularity</a:t>
                      </a:r>
                      <a:endParaRPr lang="en-US" sz="27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700" dirty="0" smtClean="0"/>
                        <a:t>Poor performance</a:t>
                      </a:r>
                      <a:endParaRPr lang="en-US" sz="27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</a:tr>
              <a:tr h="811675">
                <a:tc>
                  <a:txBody>
                    <a:bodyPr/>
                    <a:lstStyle/>
                    <a:p>
                      <a:pPr algn="ctr"/>
                      <a:endParaRPr 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700" dirty="0" smtClean="0"/>
                        <a:t>Security</a:t>
                      </a:r>
                      <a:endParaRPr lang="en-US" sz="27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700" dirty="0" smtClean="0"/>
                        <a:t>Impractical</a:t>
                      </a:r>
                      <a:endParaRPr lang="en-US" sz="27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</a:tr>
              <a:tr h="811675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700" dirty="0" smtClean="0"/>
                        <a:t>Performance</a:t>
                      </a:r>
                      <a:endParaRPr lang="en-US" sz="27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700" dirty="0" smtClean="0"/>
                        <a:t>Poor security</a:t>
                      </a:r>
                      <a:endParaRPr lang="en-US" sz="27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</a:tr>
              <a:tr h="811675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700" dirty="0" smtClean="0"/>
                        <a:t>Performance</a:t>
                      </a:r>
                      <a:endParaRPr lang="en-US" sz="27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700" dirty="0" smtClean="0"/>
                        <a:t>Cost</a:t>
                      </a:r>
                      <a:endParaRPr lang="en-US" sz="27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</a:tr>
              <a:tr h="811675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700" dirty="0" smtClean="0"/>
                        <a:t>Performance</a:t>
                      </a:r>
                      <a:endParaRPr lang="en-US" sz="27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700" dirty="0" smtClean="0"/>
                        <a:t>Impractical</a:t>
                      </a:r>
                      <a:endParaRPr lang="en-US" sz="27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2741" y="1586749"/>
            <a:ext cx="805873" cy="80587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17253" t="23451" r="21608" b="33668"/>
          <a:stretch/>
        </p:blipFill>
        <p:spPr>
          <a:xfrm>
            <a:off x="1294241" y="2439300"/>
            <a:ext cx="2202873" cy="7725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686" y="3258493"/>
            <a:ext cx="2961983" cy="7410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1386" y="4042565"/>
            <a:ext cx="2428585" cy="78049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5769" y="4942919"/>
            <a:ext cx="2239819" cy="624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9211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108363" y="657225"/>
            <a:ext cx="5895941" cy="3164967"/>
            <a:chOff x="1108363" y="657225"/>
            <a:chExt cx="10127675" cy="5214938"/>
          </a:xfrm>
        </p:grpSpPr>
        <p:sp>
          <p:nvSpPr>
            <p:cNvPr id="4" name="Rounded Rectangle 3"/>
            <p:cNvSpPr/>
            <p:nvPr/>
          </p:nvSpPr>
          <p:spPr>
            <a:xfrm>
              <a:off x="1108363" y="2466975"/>
              <a:ext cx="3158836" cy="1330036"/>
            </a:xfrm>
            <a:prstGeom prst="roundRect">
              <a:avLst/>
            </a:prstGeom>
            <a:ln w="3810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400" b="1" dirty="0"/>
                <a:t>Bank A</a:t>
              </a:r>
              <a:r>
                <a:rPr lang="en-US" sz="2400" dirty="0"/>
                <a:t/>
              </a:r>
              <a:br>
                <a:rPr lang="en-US" sz="2400" dirty="0"/>
              </a:br>
              <a:r>
                <a:rPr lang="en-US" dirty="0"/>
                <a:t>transaction{A, B}</a:t>
              </a:r>
              <a:br>
                <a:rPr lang="en-US" dirty="0"/>
              </a:br>
              <a:r>
                <a:rPr lang="en-US" dirty="0"/>
                <a:t>transaction{A, EX}</a:t>
              </a:r>
              <a:endParaRPr lang="en-US" sz="2400" dirty="0"/>
            </a:p>
          </p:txBody>
        </p:sp>
        <p:sp>
          <p:nvSpPr>
            <p:cNvPr id="5" name="Rounded Rectangle 4"/>
            <p:cNvSpPr/>
            <p:nvPr/>
          </p:nvSpPr>
          <p:spPr>
            <a:xfrm>
              <a:off x="8077202" y="2466975"/>
              <a:ext cx="3158836" cy="1330036"/>
            </a:xfrm>
            <a:prstGeom prst="roundRect">
              <a:avLst/>
            </a:prstGeom>
            <a:ln w="3810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400" b="1" dirty="0"/>
                <a:t>Bank C</a:t>
              </a:r>
              <a:r>
                <a:rPr lang="en-US" sz="2400" dirty="0"/>
                <a:t/>
              </a:r>
              <a:br>
                <a:rPr lang="en-US" sz="2400" dirty="0"/>
              </a:br>
              <a:r>
                <a:rPr lang="en-US" dirty="0"/>
                <a:t>transaction{B, C}</a:t>
              </a:r>
              <a:endParaRPr lang="en-US" sz="2400" dirty="0"/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1108365" y="4433455"/>
              <a:ext cx="3158836" cy="1438708"/>
            </a:xfrm>
            <a:prstGeom prst="roundRect">
              <a:avLst/>
            </a:prstGeom>
            <a:ln w="3810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400" b="1" dirty="0"/>
                <a:t>Bank B</a:t>
              </a:r>
              <a:r>
                <a:rPr lang="en-US" sz="2400" dirty="0"/>
                <a:t/>
              </a:r>
              <a:br>
                <a:rPr lang="en-US" sz="2400" dirty="0"/>
              </a:br>
              <a:r>
                <a:rPr lang="en-US" dirty="0"/>
                <a:t>transaction{A, B}</a:t>
              </a:r>
              <a:br>
                <a:rPr lang="en-US" dirty="0"/>
              </a:br>
              <a:r>
                <a:rPr lang="en-US" dirty="0"/>
                <a:t>transaction{B, C}</a:t>
              </a:r>
              <a:br>
                <a:rPr lang="en-US" dirty="0"/>
              </a:br>
              <a:r>
                <a:rPr lang="en-US" dirty="0"/>
                <a:t>transaction{B, EX}</a:t>
              </a:r>
              <a:endParaRPr lang="en-US" sz="2400" dirty="0"/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8077202" y="4433455"/>
              <a:ext cx="3158836" cy="1438708"/>
            </a:xfrm>
            <a:prstGeom prst="roundRect">
              <a:avLst/>
            </a:prstGeom>
            <a:ln w="381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400" b="1" dirty="0"/>
                <a:t>Exchange</a:t>
              </a:r>
              <a:r>
                <a:rPr lang="en-US" sz="2400" dirty="0"/>
                <a:t/>
              </a:r>
              <a:br>
                <a:rPr lang="en-US" sz="2400" dirty="0"/>
              </a:br>
              <a:r>
                <a:rPr lang="en-US" dirty="0"/>
                <a:t>transaction{B, EX}</a:t>
              </a:r>
              <a:br>
                <a:rPr lang="en-US" dirty="0"/>
              </a:br>
              <a:r>
                <a:rPr lang="en-US" dirty="0"/>
                <a:t>transaction{A, EX}</a:t>
              </a:r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4592783" y="657225"/>
              <a:ext cx="3158836" cy="2157411"/>
            </a:xfrm>
            <a:prstGeom prst="roundRect">
              <a:avLst/>
            </a:prstGeom>
            <a:ln w="3810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400" b="1" dirty="0"/>
                <a:t>Regulator</a:t>
              </a:r>
              <a:br>
                <a:rPr lang="en-US" sz="2400" b="1" dirty="0"/>
              </a:br>
              <a:r>
                <a:rPr lang="en-US" dirty="0"/>
                <a:t>transaction{B, EX}</a:t>
              </a:r>
              <a:r>
                <a:rPr lang="en-US" sz="2400" b="1" dirty="0"/>
                <a:t/>
              </a:r>
              <a:br>
                <a:rPr lang="en-US" sz="2400" b="1" dirty="0"/>
              </a:br>
              <a:r>
                <a:rPr lang="en-US" dirty="0"/>
                <a:t> transaction{A, B}</a:t>
              </a:r>
              <a:br>
                <a:rPr lang="en-US" dirty="0"/>
              </a:br>
              <a:r>
                <a:rPr lang="en-US" dirty="0"/>
                <a:t>transaction{B, </a:t>
              </a:r>
              <a:r>
                <a:rPr lang="en-US"/>
                <a:t>C}</a:t>
              </a:r>
              <a:br>
                <a:rPr lang="en-US"/>
              </a:br>
              <a:r>
                <a:rPr lang="en-US"/>
                <a:t>transaction{A, EX}</a:t>
              </a:r>
              <a:endParaRPr lang="en-US" dirty="0"/>
            </a:p>
          </p:txBody>
        </p:sp>
        <p:cxnSp>
          <p:nvCxnSpPr>
            <p:cNvPr id="10" name="Straight Arrow Connector 9"/>
            <p:cNvCxnSpPr>
              <a:stCxn id="4" idx="3"/>
              <a:endCxn id="7" idx="1"/>
            </p:cNvCxnSpPr>
            <p:nvPr/>
          </p:nvCxnSpPr>
          <p:spPr>
            <a:xfrm>
              <a:off x="4267199" y="3131993"/>
              <a:ext cx="3810003" cy="2020816"/>
            </a:xfrm>
            <a:prstGeom prst="straightConnector1">
              <a:avLst/>
            </a:prstGeom>
            <a:ln w="38100"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>
              <a:stCxn id="6" idx="3"/>
              <a:endCxn id="7" idx="1"/>
            </p:cNvCxnSpPr>
            <p:nvPr/>
          </p:nvCxnSpPr>
          <p:spPr>
            <a:xfrm>
              <a:off x="4267201" y="5152809"/>
              <a:ext cx="3810001" cy="0"/>
            </a:xfrm>
            <a:prstGeom prst="straightConnector1">
              <a:avLst/>
            </a:prstGeom>
            <a:ln w="38100"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>
              <a:stCxn id="6" idx="0"/>
              <a:endCxn id="4" idx="2"/>
            </p:cNvCxnSpPr>
            <p:nvPr/>
          </p:nvCxnSpPr>
          <p:spPr>
            <a:xfrm flipH="1" flipV="1">
              <a:off x="2687782" y="3797011"/>
              <a:ext cx="1" cy="636444"/>
            </a:xfrm>
            <a:prstGeom prst="straightConnector1">
              <a:avLst/>
            </a:prstGeom>
            <a:ln w="38100"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>
              <a:stCxn id="5" idx="1"/>
              <a:endCxn id="6" idx="3"/>
            </p:cNvCxnSpPr>
            <p:nvPr/>
          </p:nvCxnSpPr>
          <p:spPr>
            <a:xfrm flipH="1">
              <a:off x="4267201" y="3131993"/>
              <a:ext cx="3810001" cy="2020816"/>
            </a:xfrm>
            <a:prstGeom prst="straightConnector1">
              <a:avLst/>
            </a:prstGeom>
            <a:ln w="38100"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Rectangle 26"/>
            <p:cNvSpPr/>
            <p:nvPr/>
          </p:nvSpPr>
          <p:spPr>
            <a:xfrm>
              <a:off x="1687656" y="3074841"/>
              <a:ext cx="2000251" cy="527339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1687656" y="4932217"/>
              <a:ext cx="2000251" cy="810000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8656493" y="3160570"/>
              <a:ext cx="2000251" cy="368445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8656493" y="5069898"/>
              <a:ext cx="2000251" cy="545924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5172075" y="1400173"/>
              <a:ext cx="2000251" cy="1066803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71743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071564" y="1000124"/>
            <a:ext cx="3143251" cy="318611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Share</a:t>
            </a:r>
          </a:p>
          <a:p>
            <a:r>
              <a:rPr lang="en-US" sz="1100" dirty="0"/>
              <a:t> </a:t>
            </a:r>
            <a:r>
              <a:rPr lang="en-US" sz="900" dirty="0"/>
              <a:t> 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trans_ID: String (PK)</a:t>
            </a:r>
            <a:br>
              <a:rPr lang="en-US" dirty="0"/>
            </a:br>
            <a:r>
              <a:rPr lang="en-US" dirty="0"/>
              <a:t>qty: Long</a:t>
            </a:r>
          </a:p>
          <a:p>
            <a:r>
              <a:rPr lang="en-US" dirty="0"/>
              <a:t>ticker: String </a:t>
            </a:r>
            <a:br>
              <a:rPr lang="en-US" dirty="0"/>
            </a:br>
            <a:r>
              <a:rPr lang="en-US" dirty="0"/>
              <a:t>currency: String</a:t>
            </a:r>
          </a:p>
          <a:p>
            <a:r>
              <a:rPr lang="en-US" dirty="0"/>
              <a:t>price: Long</a:t>
            </a:r>
            <a:br>
              <a:rPr lang="en-US" dirty="0"/>
            </a:br>
            <a:r>
              <a:rPr lang="en-US" dirty="0"/>
              <a:t>owner_key: String</a:t>
            </a:r>
            <a:br>
              <a:rPr lang="en-US" dirty="0"/>
            </a:br>
            <a:r>
              <a:rPr lang="en-US" dirty="0"/>
              <a:t>output_index: Int</a:t>
            </a:r>
          </a:p>
          <a:p>
            <a:r>
              <a:rPr lang="en-US" dirty="0"/>
              <a:t>execution_time: Instant</a:t>
            </a:r>
            <a:br>
              <a:rPr lang="en-US" dirty="0"/>
            </a:br>
            <a:r>
              <a:rPr lang="en-US" dirty="0"/>
              <a:t>issuer_key: String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2101" y="3070225"/>
            <a:ext cx="6819900" cy="2489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8413" y="606425"/>
            <a:ext cx="9093200" cy="246380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1085849" y="1500193"/>
            <a:ext cx="314325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80597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968" y="1042989"/>
            <a:ext cx="4357688" cy="523686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2214" y="1042988"/>
            <a:ext cx="5514975" cy="538093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441527" y="1042988"/>
            <a:ext cx="5040000" cy="5040000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30388" y="1057281"/>
            <a:ext cx="5040000" cy="5040000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5966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452240" y="874007"/>
            <a:ext cx="3414712" cy="2143124"/>
            <a:chOff x="414338" y="1271589"/>
            <a:chExt cx="3414712" cy="2143124"/>
          </a:xfrm>
        </p:grpSpPr>
        <p:sp>
          <p:nvSpPr>
            <p:cNvPr id="4" name="Rounded Rectangle 3"/>
            <p:cNvSpPr/>
            <p:nvPr/>
          </p:nvSpPr>
          <p:spPr>
            <a:xfrm>
              <a:off x="414338" y="1271589"/>
              <a:ext cx="3414712" cy="2143124"/>
            </a:xfrm>
            <a:prstGeom prst="round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" name="TextBox 4"/>
            <p:cNvSpPr txBox="1"/>
            <p:nvPr/>
          </p:nvSpPr>
          <p:spPr>
            <a:xfrm flipH="1">
              <a:off x="510489" y="1442538"/>
              <a:ext cx="3222412" cy="646331"/>
            </a:xfrm>
            <a:prstGeom prst="rect">
              <a:avLst/>
            </a:prstGeom>
            <a:noFill/>
            <a:ln w="28575"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Bank A’s </a:t>
              </a:r>
              <a:r>
                <a:rPr lang="en-US" sz="3600" dirty="0"/>
                <a:t>💰💰💰 </a:t>
              </a:r>
              <a:endParaRPr lang="en-US" sz="4800" dirty="0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865813" y="1901669"/>
            <a:ext cx="2587568" cy="369332"/>
          </a:xfrm>
          <a:prstGeom prst="rect">
            <a:avLst/>
          </a:prstGeom>
          <a:ln w="190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$1000 (owned by Bank A)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65813" y="2417267"/>
            <a:ext cx="2587568" cy="369332"/>
          </a:xfrm>
          <a:prstGeom prst="rect">
            <a:avLst/>
          </a:prstGeom>
          <a:ln w="190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$3500 (owned by Bank A)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11892" y="3414714"/>
            <a:ext cx="2292203" cy="923330"/>
          </a:xfrm>
          <a:prstGeom prst="rect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Apple Color Emoji" charset="0"/>
              </a:rPr>
              <a:t>📄</a:t>
            </a:r>
            <a:r>
              <a:rPr lang="en-US" dirty="0"/>
              <a:t> (worth $400) owned by Bank B</a:t>
            </a:r>
          </a:p>
        </p:txBody>
      </p:sp>
      <p:cxnSp>
        <p:nvCxnSpPr>
          <p:cNvPr id="15" name="Straight Arrow Connector 14"/>
          <p:cNvCxnSpPr>
            <a:stCxn id="10" idx="3"/>
            <a:endCxn id="36" idx="1"/>
          </p:cNvCxnSpPr>
          <p:nvPr/>
        </p:nvCxnSpPr>
        <p:spPr>
          <a:xfrm flipV="1">
            <a:off x="3453381" y="1480131"/>
            <a:ext cx="3456232" cy="606204"/>
          </a:xfrm>
          <a:prstGeom prst="straightConnector1">
            <a:avLst/>
          </a:prstGeom>
          <a:ln w="508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13" idx="3"/>
            <a:endCxn id="20" idx="1"/>
          </p:cNvCxnSpPr>
          <p:nvPr/>
        </p:nvCxnSpPr>
        <p:spPr>
          <a:xfrm>
            <a:off x="3304095" y="3876379"/>
            <a:ext cx="3636182" cy="566911"/>
          </a:xfrm>
          <a:prstGeom prst="straightConnector1">
            <a:avLst/>
          </a:prstGeom>
          <a:ln w="508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6940277" y="3981625"/>
            <a:ext cx="2292203" cy="923330"/>
          </a:xfrm>
          <a:prstGeom prst="rect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Apple Color Emoji" charset="0"/>
              </a:rPr>
              <a:t>📄</a:t>
            </a:r>
            <a:r>
              <a:rPr lang="en-US" dirty="0"/>
              <a:t> (worth $400) owned by Bank A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6437532" y="400277"/>
            <a:ext cx="3414712" cy="1964043"/>
            <a:chOff x="414338" y="1271589"/>
            <a:chExt cx="3414712" cy="2143124"/>
          </a:xfrm>
        </p:grpSpPr>
        <p:sp>
          <p:nvSpPr>
            <p:cNvPr id="29" name="Rounded Rectangle 28"/>
            <p:cNvSpPr/>
            <p:nvPr/>
          </p:nvSpPr>
          <p:spPr>
            <a:xfrm>
              <a:off x="414338" y="1271589"/>
              <a:ext cx="3414712" cy="2143124"/>
            </a:xfrm>
            <a:prstGeom prst="round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" name="TextBox 29"/>
            <p:cNvSpPr txBox="1"/>
            <p:nvPr/>
          </p:nvSpPr>
          <p:spPr>
            <a:xfrm flipH="1">
              <a:off x="512090" y="1438577"/>
              <a:ext cx="3222412" cy="705263"/>
            </a:xfrm>
            <a:prstGeom prst="rect">
              <a:avLst/>
            </a:prstGeom>
            <a:noFill/>
            <a:ln w="28575"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Bank A’s </a:t>
              </a:r>
              <a:r>
                <a:rPr lang="en-US" sz="3600" dirty="0"/>
                <a:t>💰💰💰 </a:t>
              </a:r>
              <a:endParaRPr lang="en-US" sz="4800" dirty="0"/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6851105" y="1817293"/>
            <a:ext cx="2587568" cy="369332"/>
          </a:xfrm>
          <a:prstGeom prst="rect">
            <a:avLst/>
          </a:prstGeom>
          <a:ln w="190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$3500 (owned by Bank A)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6909613" y="1295465"/>
            <a:ext cx="2470548" cy="369332"/>
          </a:xfrm>
          <a:prstGeom prst="rect">
            <a:avLst/>
          </a:prstGeom>
          <a:ln w="190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$600 (owned by Bank A)</a:t>
            </a:r>
          </a:p>
        </p:txBody>
      </p:sp>
      <p:grpSp>
        <p:nvGrpSpPr>
          <p:cNvPr id="42" name="Group 41"/>
          <p:cNvGrpSpPr/>
          <p:nvPr/>
        </p:nvGrpSpPr>
        <p:grpSpPr>
          <a:xfrm>
            <a:off x="6437533" y="2498755"/>
            <a:ext cx="3414712" cy="1341416"/>
            <a:chOff x="6437532" y="2770260"/>
            <a:chExt cx="3414712" cy="1341416"/>
          </a:xfrm>
        </p:grpSpPr>
        <p:grpSp>
          <p:nvGrpSpPr>
            <p:cNvPr id="31" name="Group 30"/>
            <p:cNvGrpSpPr/>
            <p:nvPr/>
          </p:nvGrpSpPr>
          <p:grpSpPr>
            <a:xfrm>
              <a:off x="6437532" y="2770260"/>
              <a:ext cx="3414712" cy="1341416"/>
              <a:chOff x="414338" y="1271589"/>
              <a:chExt cx="3414712" cy="2143124"/>
            </a:xfrm>
          </p:grpSpPr>
          <p:sp>
            <p:nvSpPr>
              <p:cNvPr id="32" name="Rounded Rectangle 31"/>
              <p:cNvSpPr/>
              <p:nvPr/>
            </p:nvSpPr>
            <p:spPr>
              <a:xfrm>
                <a:off x="414338" y="1271589"/>
                <a:ext cx="3414712" cy="2143124"/>
              </a:xfrm>
              <a:prstGeom prst="roundRect">
                <a:avLst/>
              </a:prstGeom>
              <a:noFill/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 flipH="1">
                <a:off x="512090" y="1360619"/>
                <a:ext cx="3222412" cy="103261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Bank B’s </a:t>
                </a:r>
                <a:r>
                  <a:rPr lang="en-US" sz="3600" dirty="0"/>
                  <a:t>💰💰💰 </a:t>
                </a:r>
                <a:endParaRPr lang="en-US" sz="4800" dirty="0"/>
              </a:p>
            </p:txBody>
          </p:sp>
        </p:grpSp>
        <p:sp>
          <p:nvSpPr>
            <p:cNvPr id="38" name="TextBox 37"/>
            <p:cNvSpPr txBox="1"/>
            <p:nvPr/>
          </p:nvSpPr>
          <p:spPr>
            <a:xfrm>
              <a:off x="6851104" y="3528041"/>
              <a:ext cx="2462534" cy="369332"/>
            </a:xfrm>
            <a:prstGeom prst="rect">
              <a:avLst/>
            </a:prstGeom>
            <a:ln w="1905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dirty="0"/>
                <a:t>$400 (owned by Bank B)</a:t>
              </a:r>
            </a:p>
          </p:txBody>
        </p:sp>
      </p:grpSp>
      <p:cxnSp>
        <p:nvCxnSpPr>
          <p:cNvPr id="39" name="Straight Arrow Connector 38"/>
          <p:cNvCxnSpPr>
            <a:stCxn id="10" idx="3"/>
            <a:endCxn id="38" idx="1"/>
          </p:cNvCxnSpPr>
          <p:nvPr/>
        </p:nvCxnSpPr>
        <p:spPr>
          <a:xfrm>
            <a:off x="3453381" y="2086335"/>
            <a:ext cx="3397724" cy="1354867"/>
          </a:xfrm>
          <a:prstGeom prst="straightConnector1">
            <a:avLst/>
          </a:prstGeom>
          <a:ln w="508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36043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5981702" y="4200524"/>
            <a:ext cx="2328863" cy="771525"/>
          </a:xfrm>
          <a:prstGeom prst="roundRect">
            <a:avLst/>
          </a:prstGeom>
          <a:ln w="38100"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dirty="0"/>
              <a:t>Bank C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5981702" y="690564"/>
            <a:ext cx="2328863" cy="771525"/>
          </a:xfrm>
          <a:prstGeom prst="roundRect">
            <a:avLst/>
          </a:prstGeom>
          <a:ln w="38100"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dirty="0"/>
              <a:t>Bank B</a:t>
            </a:r>
            <a:br>
              <a:rPr lang="en-US" sz="2000" b="1" dirty="0"/>
            </a:br>
            <a:r>
              <a:rPr lang="en-US" sz="1600" dirty="0"/>
              <a:t>(TX #1234)</a:t>
            </a:r>
            <a:endParaRPr lang="en-US" sz="2800" b="1" dirty="0"/>
          </a:p>
        </p:txBody>
      </p:sp>
      <p:sp>
        <p:nvSpPr>
          <p:cNvPr id="6" name="Rounded Rectangle 5"/>
          <p:cNvSpPr/>
          <p:nvPr/>
        </p:nvSpPr>
        <p:spPr>
          <a:xfrm>
            <a:off x="1290638" y="4200524"/>
            <a:ext cx="2328863" cy="771525"/>
          </a:xfrm>
          <a:prstGeom prst="roundRect">
            <a:avLst/>
          </a:prstGeom>
          <a:ln w="38100"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dirty="0"/>
              <a:t>Bank D</a:t>
            </a:r>
            <a:br>
              <a:rPr lang="en-US" sz="2000" b="1" dirty="0"/>
            </a:br>
            <a:r>
              <a:rPr lang="en-US" sz="1600" dirty="0"/>
              <a:t>(TX #1234)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1290638" y="690564"/>
            <a:ext cx="2328863" cy="771525"/>
          </a:xfrm>
          <a:prstGeom prst="roundRect">
            <a:avLst/>
          </a:prstGeom>
          <a:ln w="38100"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dirty="0"/>
              <a:t>Bank A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3652839" y="2445544"/>
            <a:ext cx="2328863" cy="771525"/>
          </a:xfrm>
          <a:prstGeom prst="roundRect">
            <a:avLst/>
          </a:prstGeom>
          <a:ln w="38100"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/>
              <a:t>Auditor</a:t>
            </a:r>
            <a:endParaRPr lang="en-US" sz="2000" b="1" dirty="0"/>
          </a:p>
        </p:txBody>
      </p:sp>
      <p:cxnSp>
        <p:nvCxnSpPr>
          <p:cNvPr id="10" name="Curved Connector 9"/>
          <p:cNvCxnSpPr>
            <a:stCxn id="8" idx="1"/>
            <a:endCxn id="7" idx="2"/>
          </p:cNvCxnSpPr>
          <p:nvPr/>
        </p:nvCxnSpPr>
        <p:spPr>
          <a:xfrm rot="10800000">
            <a:off x="2455069" y="1462088"/>
            <a:ext cx="1197771" cy="1369219"/>
          </a:xfrm>
          <a:prstGeom prst="curvedConnector2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urved Connector 10"/>
          <p:cNvCxnSpPr>
            <a:stCxn id="8" idx="0"/>
            <a:endCxn id="5" idx="1"/>
          </p:cNvCxnSpPr>
          <p:nvPr/>
        </p:nvCxnSpPr>
        <p:spPr>
          <a:xfrm rot="5400000" flipH="1" flipV="1">
            <a:off x="4714878" y="1178722"/>
            <a:ext cx="1369217" cy="1164431"/>
          </a:xfrm>
          <a:prstGeom prst="curvedConnector2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urved Connector 11"/>
          <p:cNvCxnSpPr>
            <a:stCxn id="8" idx="3"/>
            <a:endCxn id="4" idx="0"/>
          </p:cNvCxnSpPr>
          <p:nvPr/>
        </p:nvCxnSpPr>
        <p:spPr>
          <a:xfrm>
            <a:off x="5981702" y="2831305"/>
            <a:ext cx="1164431" cy="1369219"/>
          </a:xfrm>
          <a:prstGeom prst="curvedConnector2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urved Connector 12"/>
          <p:cNvCxnSpPr>
            <a:stCxn id="8" idx="2"/>
            <a:endCxn id="6" idx="3"/>
          </p:cNvCxnSpPr>
          <p:nvPr/>
        </p:nvCxnSpPr>
        <p:spPr>
          <a:xfrm rot="5400000">
            <a:off x="3533777" y="3302792"/>
            <a:ext cx="1369219" cy="1197771"/>
          </a:xfrm>
          <a:prstGeom prst="curvedConnector2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34816">
            <a:off x="1699279" y="2309711"/>
            <a:ext cx="1865376" cy="505968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365549">
            <a:off x="3774333" y="3928048"/>
            <a:ext cx="1865376" cy="505968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8686">
            <a:off x="6022435" y="2825367"/>
            <a:ext cx="1865376" cy="505968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365549">
            <a:off x="3937111" y="1351115"/>
            <a:ext cx="1865376" cy="505968"/>
          </a:xfrm>
          <a:prstGeom prst="rect">
            <a:avLst/>
          </a:prstGeom>
        </p:spPr>
      </p:pic>
      <p:cxnSp>
        <p:nvCxnSpPr>
          <p:cNvPr id="32" name="Curved Connector 31"/>
          <p:cNvCxnSpPr>
            <a:stCxn id="6" idx="1"/>
            <a:endCxn id="8" idx="2"/>
          </p:cNvCxnSpPr>
          <p:nvPr/>
        </p:nvCxnSpPr>
        <p:spPr>
          <a:xfrm rot="10800000" flipH="1">
            <a:off x="1290639" y="3217069"/>
            <a:ext cx="3526632" cy="1369219"/>
          </a:xfrm>
          <a:prstGeom prst="curvedConnector4">
            <a:avLst>
              <a:gd name="adj1" fmla="val -8913"/>
              <a:gd name="adj2" fmla="val 64087"/>
            </a:avLst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1589596" y="3331249"/>
            <a:ext cx="1337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TX #1234 ✅</a:t>
            </a:r>
          </a:p>
        </p:txBody>
      </p:sp>
      <p:cxnSp>
        <p:nvCxnSpPr>
          <p:cNvPr id="43" name="Curved Connector 42"/>
          <p:cNvCxnSpPr>
            <a:stCxn id="5" idx="3"/>
            <a:endCxn id="8" idx="0"/>
          </p:cNvCxnSpPr>
          <p:nvPr/>
        </p:nvCxnSpPr>
        <p:spPr>
          <a:xfrm flipH="1">
            <a:off x="4817271" y="1076328"/>
            <a:ext cx="3493293" cy="1369217"/>
          </a:xfrm>
          <a:prstGeom prst="curvedConnector4">
            <a:avLst>
              <a:gd name="adj1" fmla="val -9816"/>
              <a:gd name="adj2" fmla="val 64087"/>
            </a:avLst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6563916" y="1507340"/>
            <a:ext cx="1337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TX #1234 ✅</a:t>
            </a:r>
          </a:p>
        </p:txBody>
      </p:sp>
    </p:spTree>
    <p:extLst>
      <p:ext uri="{BB962C8B-B14F-4D97-AF65-F5344CB8AC3E}">
        <p14:creationId xmlns:p14="http://schemas.microsoft.com/office/powerpoint/2010/main" val="21273437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30497</TotalTime>
  <Words>661</Words>
  <Application>Microsoft Macintosh PowerPoint</Application>
  <PresentationFormat>Widescreen</PresentationFormat>
  <Paragraphs>221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Apple Color Emoji</vt:lpstr>
      <vt:lpstr>Calibri</vt:lpstr>
      <vt:lpstr>Calibri Light</vt:lpstr>
      <vt:lpstr>Mangal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Carneciu, Michael</dc:creator>
  <cp:lastModifiedBy>Carneciu, Michael</cp:lastModifiedBy>
  <cp:revision>55</cp:revision>
  <dcterms:created xsi:type="dcterms:W3CDTF">2017-05-28T10:43:32Z</dcterms:created>
  <dcterms:modified xsi:type="dcterms:W3CDTF">2017-06-25T11:51:07Z</dcterms:modified>
</cp:coreProperties>
</file>